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embeddedFontLst>
    <p:embeddedFont>
      <p:font typeface="Bookman Old Style" panose="02050604050505020204" pitchFamily="18" charset="0"/>
      <p:regular r:id="rId35"/>
      <p:bold r:id="rId36"/>
      <p:italic r:id="rId37"/>
      <p:boldItalic r:id="rId38"/>
    </p:embeddedFont>
    <p:embeddedFont>
      <p:font typeface="Corbel" panose="020B0503020204020204" pitchFamily="34" charset="0"/>
      <p:regular r:id="rId39"/>
      <p:bold r:id="rId40"/>
      <p:italic r:id="rId41"/>
      <p:boldItalic r:id="rId42"/>
    </p:embeddedFont>
    <p:embeddedFont>
      <p:font typeface="Georgia" panose="02040502050405020303" pitchFamily="18" charset="0"/>
      <p:regular r:id="rId43"/>
      <p:bold r:id="rId44"/>
      <p:italic r:id="rId45"/>
      <p:boldItalic r:id="rId46"/>
    </p:embeddedFont>
    <p:embeddedFont>
      <p:font typeface="Helvetica Neue" panose="020B0604020202020204"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36">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jRDTLfXL+wP9SmpUwhbdln6/Igv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tja Jacob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29AF21A-486F-4959-8448-CBF4B9E8DF88}">
  <a:tblStyle styleId="{129AF21A-486F-4959-8448-CBF4B9E8DF8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978" y="342"/>
      </p:cViewPr>
      <p:guideLst>
        <p:guide orient="horz" pos="213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tableStyles" Target="tableStyles.xml"/><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font" Target="fonts/font7.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 name="Google Shape;7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 name="Google Shape;8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f6d622598a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g3f6d622598a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g3f6d622598a_0_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f6e90cb93f_0_1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g3f6e90cb93f_0_1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g3f6e90cb93f_0_1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3f6e90cb93f_0_1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g3f6e90cb93f_0_1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g3f6e90cb93f_0_1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f6e90cb93f_0_1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g3f6e90cb93f_0_1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g3f6e90cb93f_0_1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f6e90cb93f_0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g3f6e90cb93f_0_1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g3f6e90cb93f_0_1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f6e90cb93f_0_2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g3f6e90cb93f_0_2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g3f6e90cb93f_0_20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f6e90cb93f_0_2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g3f6e90cb93f_0_2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g3f6e90cb93f_0_2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2" name="Google Shape;362;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f6e90cb93f_0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g3f6e90cb93f_0_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What you will do today</a:t>
            </a:r>
            <a:endParaRPr/>
          </a:p>
        </p:txBody>
      </p:sp>
      <p:sp>
        <p:nvSpPr>
          <p:cNvPr id="115" name="Google Shape;115;g3f6e90cb93f_0_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1" name="Google Shape;391;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Why do you like budgeting? Why is it important for public health officers?</a:t>
            </a:r>
            <a:endParaRPr/>
          </a:p>
        </p:txBody>
      </p:sp>
      <p:sp>
        <p:nvSpPr>
          <p:cNvPr id="131" name="Google Shape;13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f6e90cb93f_0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3f6e90cb93f_0_1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g3f6e90cb93f_0_10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5"/>
        <p:cNvGrpSpPr/>
        <p:nvPr/>
      </p:nvGrpSpPr>
      <p:grpSpPr>
        <a:xfrm>
          <a:off x="0" y="0"/>
          <a:ext cx="0" cy="0"/>
          <a:chOff x="0" y="0"/>
          <a:chExt cx="0" cy="0"/>
        </a:xfrm>
      </p:grpSpPr>
      <p:sp>
        <p:nvSpPr>
          <p:cNvPr id="16" name="Google Shape;16;p36"/>
          <p:cNvSpPr/>
          <p:nvPr/>
        </p:nvSpPr>
        <p:spPr>
          <a:xfrm>
            <a:off x="0" y="0"/>
            <a:ext cx="12192000" cy="5248200"/>
          </a:xfrm>
          <a:prstGeom prst="rect">
            <a:avLst/>
          </a:prstGeom>
          <a:solidFill>
            <a:srgbClr val="002B5C"/>
          </a:solidFill>
          <a:ln w="12700" cap="flat" cmpd="sng">
            <a:solidFill>
              <a:srgbClr val="1E3A2E"/>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7;p36"/>
          <p:cNvSpPr txBox="1">
            <a:spLocks noGrp="1"/>
          </p:cNvSpPr>
          <p:nvPr>
            <p:ph type="title"/>
          </p:nvPr>
        </p:nvSpPr>
        <p:spPr>
          <a:xfrm>
            <a:off x="571500" y="2412544"/>
            <a:ext cx="11049000" cy="1423311"/>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4400"/>
              <a:buFont typeface="Bookman Old Style"/>
              <a:buNone/>
              <a:defRPr b="1" i="0">
                <a:solidFill>
                  <a:schemeClr val="lt1"/>
                </a:solidFill>
                <a:latin typeface="Bookman Old Style"/>
                <a:ea typeface="Bookman Old Style"/>
                <a:cs typeface="Bookman Old Style"/>
                <a:sym typeface="Bookman Old Styl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6"/>
          <p:cNvSpPr/>
          <p:nvPr/>
        </p:nvSpPr>
        <p:spPr>
          <a:xfrm>
            <a:off x="0" y="5248138"/>
            <a:ext cx="12192000" cy="96000"/>
          </a:xfrm>
          <a:prstGeom prst="rect">
            <a:avLst/>
          </a:prstGeom>
          <a:solidFill>
            <a:srgbClr val="B58D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64"/>
        <p:cNvGrpSpPr/>
        <p:nvPr/>
      </p:nvGrpSpPr>
      <p:grpSpPr>
        <a:xfrm>
          <a:off x="0" y="0"/>
          <a:ext cx="0" cy="0"/>
          <a:chOff x="0" y="0"/>
          <a:chExt cx="0" cy="0"/>
        </a:xfrm>
      </p:grpSpPr>
      <p:sp>
        <p:nvSpPr>
          <p:cNvPr id="65" name="Google Shape;65;p45"/>
          <p:cNvSpPr/>
          <p:nvPr/>
        </p:nvSpPr>
        <p:spPr>
          <a:xfrm>
            <a:off x="-1" y="6352172"/>
            <a:ext cx="12192001" cy="505828"/>
          </a:xfrm>
          <a:prstGeom prst="rect">
            <a:avLst/>
          </a:prstGeom>
          <a:solidFill>
            <a:srgbClr val="002B5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2B5C"/>
              </a:solidFill>
              <a:highlight>
                <a:srgbClr val="16A2A7"/>
              </a:highlight>
              <a:latin typeface="Calibri"/>
              <a:ea typeface="Calibri"/>
              <a:cs typeface="Calibri"/>
              <a:sym typeface="Calibri"/>
            </a:endParaRPr>
          </a:p>
        </p:txBody>
      </p:sp>
      <p:sp>
        <p:nvSpPr>
          <p:cNvPr id="66" name="Google Shape;66;p45"/>
          <p:cNvSpPr txBox="1">
            <a:spLocks noGrp="1"/>
          </p:cNvSpPr>
          <p:nvPr>
            <p:ph type="title"/>
          </p:nvPr>
        </p:nvSpPr>
        <p:spPr>
          <a:xfrm>
            <a:off x="571501" y="299811"/>
            <a:ext cx="11065132" cy="398803"/>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002B5C"/>
              </a:buClr>
              <a:buSzPts val="2800"/>
              <a:buFont typeface="Bookman Old Style"/>
              <a:buNone/>
              <a:defRPr sz="2800" b="1" i="0">
                <a:solidFill>
                  <a:srgbClr val="002B5C"/>
                </a:solidFill>
                <a:latin typeface="Bookman Old Style"/>
                <a:ea typeface="Bookman Old Style"/>
                <a:cs typeface="Bookman Old Style"/>
                <a:sym typeface="Bookman Old Styl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5"/>
          <p:cNvSpPr>
            <a:spLocks noGrp="1"/>
          </p:cNvSpPr>
          <p:nvPr>
            <p:ph type="pic" idx="2"/>
          </p:nvPr>
        </p:nvSpPr>
        <p:spPr>
          <a:xfrm>
            <a:off x="571501" y="990600"/>
            <a:ext cx="5286633" cy="5186361"/>
          </a:xfrm>
          <a:prstGeom prst="rect">
            <a:avLst/>
          </a:prstGeom>
          <a:noFill/>
          <a:ln>
            <a:noFill/>
          </a:ln>
        </p:spPr>
      </p:sp>
      <p:sp>
        <p:nvSpPr>
          <p:cNvPr id="68" name="Google Shape;68;p45"/>
          <p:cNvSpPr txBox="1">
            <a:spLocks noGrp="1"/>
          </p:cNvSpPr>
          <p:nvPr>
            <p:ph type="body" idx="1"/>
          </p:nvPr>
        </p:nvSpPr>
        <p:spPr>
          <a:xfrm>
            <a:off x="6112133" y="990598"/>
            <a:ext cx="5524500" cy="5186363"/>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2"/>
              </a:buClr>
              <a:buSzPts val="2000"/>
              <a:buFont typeface="Helvetica Neue"/>
              <a:buNone/>
              <a:defRPr sz="2000" b="0" i="0">
                <a:solidFill>
                  <a:schemeClr val="lt2"/>
                </a:solidFill>
                <a:latin typeface="Helvetica Neue"/>
                <a:ea typeface="Helvetica Neue"/>
                <a:cs typeface="Helvetica Neue"/>
                <a:sym typeface="Helvetica Neue"/>
              </a:defRPr>
            </a:lvl1pPr>
            <a:lvl2pPr marL="914400" lvl="1" indent="-368300" algn="l">
              <a:lnSpc>
                <a:spcPct val="110000"/>
              </a:lnSpc>
              <a:spcBef>
                <a:spcPts val="500"/>
              </a:spcBef>
              <a:spcAft>
                <a:spcPts val="0"/>
              </a:spcAft>
              <a:buClr>
                <a:srgbClr val="141D45"/>
              </a:buClr>
              <a:buSzPts val="2200"/>
              <a:buFont typeface="Arial"/>
              <a:buChar char="•"/>
              <a:defRPr sz="2000">
                <a:solidFill>
                  <a:schemeClr val="lt2"/>
                </a:solidFill>
                <a:latin typeface="Helvetica Neue"/>
                <a:ea typeface="Helvetica Neue"/>
                <a:cs typeface="Helvetica Neue"/>
                <a:sym typeface="Helvetica Neue"/>
              </a:defRPr>
            </a:lvl2pPr>
            <a:lvl3pPr marL="1371600" lvl="2" indent="-228600" algn="l">
              <a:lnSpc>
                <a:spcPct val="110000"/>
              </a:lnSpc>
              <a:spcBef>
                <a:spcPts val="500"/>
              </a:spcBef>
              <a:spcAft>
                <a:spcPts val="0"/>
              </a:spcAft>
              <a:buClr>
                <a:srgbClr val="141D45"/>
              </a:buClr>
              <a:buSzPts val="2000"/>
              <a:buFont typeface="Helvetica Neue"/>
              <a:buNone/>
              <a:defRPr sz="2000">
                <a:solidFill>
                  <a:schemeClr val="lt2"/>
                </a:solidFill>
                <a:latin typeface="Helvetica Neue"/>
                <a:ea typeface="Helvetica Neue"/>
                <a:cs typeface="Helvetica Neue"/>
                <a:sym typeface="Helvetica Neue"/>
              </a:defRPr>
            </a:lvl3pPr>
            <a:lvl4pPr marL="1828800" lvl="3" indent="-228600" algn="l">
              <a:lnSpc>
                <a:spcPct val="90000"/>
              </a:lnSpc>
              <a:spcBef>
                <a:spcPts val="500"/>
              </a:spcBef>
              <a:spcAft>
                <a:spcPts val="0"/>
              </a:spcAft>
              <a:buClr>
                <a:srgbClr val="141D45"/>
              </a:buClr>
              <a:buSzPts val="1800"/>
              <a:buFont typeface="Corbel"/>
              <a:buNone/>
              <a:defRPr>
                <a:solidFill>
                  <a:srgbClr val="141D45"/>
                </a:solidFill>
                <a:latin typeface="Corbel"/>
                <a:ea typeface="Corbel"/>
                <a:cs typeface="Corbel"/>
                <a:sym typeface="Corbel"/>
              </a:defRPr>
            </a:lvl4pPr>
            <a:lvl5pPr marL="2286000" lvl="4" indent="-228600" algn="l">
              <a:lnSpc>
                <a:spcPct val="90000"/>
              </a:lnSpc>
              <a:spcBef>
                <a:spcPts val="500"/>
              </a:spcBef>
              <a:spcAft>
                <a:spcPts val="0"/>
              </a:spcAft>
              <a:buClr>
                <a:srgbClr val="141D45"/>
              </a:buClr>
              <a:buSzPts val="1800"/>
              <a:buFont typeface="Corbel"/>
              <a:buNone/>
              <a:defRPr>
                <a:solidFill>
                  <a:srgbClr val="141D45"/>
                </a:solidFill>
                <a:latin typeface="Corbel"/>
                <a:ea typeface="Corbel"/>
                <a:cs typeface="Corbel"/>
                <a:sym typeface="Corbe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45"/>
          <p:cNvSpPr/>
          <p:nvPr/>
        </p:nvSpPr>
        <p:spPr>
          <a:xfrm>
            <a:off x="0" y="815389"/>
            <a:ext cx="12192000" cy="63842"/>
          </a:xfrm>
          <a:prstGeom prst="rect">
            <a:avLst/>
          </a:prstGeom>
          <a:solidFill>
            <a:srgbClr val="D3B5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0" name="Google Shape;70;p45"/>
          <p:cNvSpPr txBox="1"/>
          <p:nvPr/>
        </p:nvSpPr>
        <p:spPr>
          <a:xfrm>
            <a:off x="1" y="6356350"/>
            <a:ext cx="2561492" cy="50165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Arial"/>
                <a:ea typeface="Arial"/>
                <a:cs typeface="Arial"/>
                <a:sym typeface="Arial"/>
              </a:rPr>
              <a:t>Needham Public Health Division</a:t>
            </a:r>
            <a:endParaRPr/>
          </a:p>
        </p:txBody>
      </p:sp>
      <p:sp>
        <p:nvSpPr>
          <p:cNvPr id="71" name="Google Shape;71;p45"/>
          <p:cNvSpPr txBox="1"/>
          <p:nvPr/>
        </p:nvSpPr>
        <p:spPr>
          <a:xfrm>
            <a:off x="11560021" y="6426701"/>
            <a:ext cx="469335"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1" i="0" u="none" strike="noStrike" cap="none">
                <a:solidFill>
                  <a:schemeClr val="lt1"/>
                </a:solidFill>
                <a:latin typeface="Arial"/>
                <a:ea typeface="Arial"/>
                <a:cs typeface="Arial"/>
                <a:sym typeface="Arial"/>
              </a:rPr>
              <a:t>‹#›</a:t>
            </a:fld>
            <a:endParaRPr sz="1200" b="1"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72"/>
        <p:cNvGrpSpPr/>
        <p:nvPr/>
      </p:nvGrpSpPr>
      <p:grpSpPr>
        <a:xfrm>
          <a:off x="0" y="0"/>
          <a:ext cx="0" cy="0"/>
          <a:chOff x="0" y="0"/>
          <a:chExt cx="0" cy="0"/>
        </a:xfrm>
      </p:grpSpPr>
      <p:sp>
        <p:nvSpPr>
          <p:cNvPr id="73" name="Google Shape;73;p46"/>
          <p:cNvSpPr txBox="1">
            <a:spLocks noGrp="1"/>
          </p:cNvSpPr>
          <p:nvPr>
            <p:ph type="title"/>
          </p:nvPr>
        </p:nvSpPr>
        <p:spPr>
          <a:xfrm>
            <a:off x="587633" y="2577644"/>
            <a:ext cx="11049000" cy="1423311"/>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rgbClr val="002B5C"/>
              </a:buClr>
              <a:buSzPts val="4400"/>
              <a:buFont typeface="Georgia"/>
              <a:buNone/>
              <a:defRPr b="1" i="0">
                <a:solidFill>
                  <a:srgbClr val="002B5C"/>
                </a:solidFill>
                <a:latin typeface="Georgia"/>
                <a:ea typeface="Georgia"/>
                <a:cs typeface="Georgia"/>
                <a:sym typeface="Georg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6"/>
          <p:cNvSpPr/>
          <p:nvPr/>
        </p:nvSpPr>
        <p:spPr>
          <a:xfrm>
            <a:off x="-1" y="6356350"/>
            <a:ext cx="12192001" cy="505828"/>
          </a:xfrm>
          <a:prstGeom prst="rect">
            <a:avLst/>
          </a:prstGeom>
          <a:solidFill>
            <a:srgbClr val="002B5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2B5C"/>
              </a:solidFill>
              <a:highlight>
                <a:srgbClr val="16A2A7"/>
              </a:highlight>
              <a:latin typeface="Calibri"/>
              <a:ea typeface="Calibri"/>
              <a:cs typeface="Calibri"/>
              <a:sym typeface="Calibri"/>
            </a:endParaRPr>
          </a:p>
        </p:txBody>
      </p:sp>
      <p:sp>
        <p:nvSpPr>
          <p:cNvPr id="75" name="Google Shape;75;p46"/>
          <p:cNvSpPr txBox="1"/>
          <p:nvPr/>
        </p:nvSpPr>
        <p:spPr>
          <a:xfrm>
            <a:off x="11560021" y="6426701"/>
            <a:ext cx="469335"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1" i="0" u="none" strike="noStrike" cap="none">
                <a:solidFill>
                  <a:schemeClr val="lt1"/>
                </a:solidFill>
                <a:latin typeface="Arial"/>
                <a:ea typeface="Arial"/>
                <a:cs typeface="Arial"/>
                <a:sym typeface="Arial"/>
              </a:rPr>
              <a:t>‹#›</a:t>
            </a:fld>
            <a:endParaRPr sz="1200" b="1" i="0" u="none" strike="noStrike" cap="none">
              <a:solidFill>
                <a:schemeClr val="lt1"/>
              </a:solidFill>
              <a:latin typeface="Arial"/>
              <a:ea typeface="Arial"/>
              <a:cs typeface="Arial"/>
              <a:sym typeface="Arial"/>
            </a:endParaRPr>
          </a:p>
        </p:txBody>
      </p:sp>
      <p:sp>
        <p:nvSpPr>
          <p:cNvPr id="76" name="Google Shape;76;p46"/>
          <p:cNvSpPr txBox="1"/>
          <p:nvPr/>
        </p:nvSpPr>
        <p:spPr>
          <a:xfrm>
            <a:off x="1" y="6356350"/>
            <a:ext cx="2561492" cy="50165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Arial"/>
                <a:ea typeface="Arial"/>
                <a:cs typeface="Arial"/>
                <a:sym typeface="Arial"/>
              </a:rPr>
              <a:t>Needham Public Health Division</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19"/>
        <p:cNvGrpSpPr/>
        <p:nvPr/>
      </p:nvGrpSpPr>
      <p:grpSpPr>
        <a:xfrm>
          <a:off x="0" y="0"/>
          <a:ext cx="0" cy="0"/>
          <a:chOff x="0" y="0"/>
          <a:chExt cx="0" cy="0"/>
        </a:xfrm>
      </p:grpSpPr>
      <p:sp>
        <p:nvSpPr>
          <p:cNvPr id="20" name="Google Shape;20;p37"/>
          <p:cNvSpPr/>
          <p:nvPr/>
        </p:nvSpPr>
        <p:spPr>
          <a:xfrm>
            <a:off x="-1" y="6352172"/>
            <a:ext cx="12192001" cy="505828"/>
          </a:xfrm>
          <a:prstGeom prst="rect">
            <a:avLst/>
          </a:prstGeom>
          <a:solidFill>
            <a:srgbClr val="002B5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2B5C"/>
              </a:solidFill>
              <a:highlight>
                <a:srgbClr val="16A2A7"/>
              </a:highlight>
              <a:latin typeface="Calibri"/>
              <a:ea typeface="Calibri"/>
              <a:cs typeface="Calibri"/>
              <a:sym typeface="Calibri"/>
            </a:endParaRPr>
          </a:p>
        </p:txBody>
      </p:sp>
      <p:sp>
        <p:nvSpPr>
          <p:cNvPr id="21" name="Google Shape;21;p37"/>
          <p:cNvSpPr txBox="1">
            <a:spLocks noGrp="1"/>
          </p:cNvSpPr>
          <p:nvPr>
            <p:ph type="title"/>
          </p:nvPr>
        </p:nvSpPr>
        <p:spPr>
          <a:xfrm>
            <a:off x="571501" y="299811"/>
            <a:ext cx="11065132" cy="398803"/>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002B5C"/>
              </a:buClr>
              <a:buSzPts val="2800"/>
              <a:buFont typeface="Bookman Old Style"/>
              <a:buNone/>
              <a:defRPr sz="2800" b="1" i="0">
                <a:solidFill>
                  <a:srgbClr val="002B5C"/>
                </a:solidFill>
                <a:latin typeface="Bookman Old Style"/>
                <a:ea typeface="Bookman Old Style"/>
                <a:cs typeface="Bookman Old Style"/>
                <a:sym typeface="Bookman Old Styl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7"/>
          <p:cNvSpPr txBox="1">
            <a:spLocks noGrp="1"/>
          </p:cNvSpPr>
          <p:nvPr>
            <p:ph type="body" idx="1"/>
          </p:nvPr>
        </p:nvSpPr>
        <p:spPr>
          <a:xfrm>
            <a:off x="571500" y="1131100"/>
            <a:ext cx="11065200" cy="5046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lt2"/>
              </a:buClr>
              <a:buSzPts val="2000"/>
              <a:buFont typeface="Helvetica Neue"/>
              <a:buNone/>
              <a:defRPr sz="2000" b="0" i="0">
                <a:solidFill>
                  <a:schemeClr val="lt2"/>
                </a:solidFill>
                <a:latin typeface="Helvetica Neue"/>
                <a:ea typeface="Helvetica Neue"/>
                <a:cs typeface="Helvetica Neue"/>
                <a:sym typeface="Helvetica Neue"/>
              </a:defRPr>
            </a:lvl1pPr>
            <a:lvl2pPr marL="914400" lvl="1" indent="-368300" algn="l">
              <a:lnSpc>
                <a:spcPct val="90000"/>
              </a:lnSpc>
              <a:spcBef>
                <a:spcPts val="500"/>
              </a:spcBef>
              <a:spcAft>
                <a:spcPts val="0"/>
              </a:spcAft>
              <a:buClr>
                <a:srgbClr val="141D45"/>
              </a:buClr>
              <a:buSzPts val="2200"/>
              <a:buFont typeface="Arial"/>
              <a:buChar char="•"/>
              <a:defRPr sz="2000">
                <a:solidFill>
                  <a:srgbClr val="002B5C"/>
                </a:solidFill>
                <a:latin typeface="Helvetica Neue"/>
                <a:ea typeface="Helvetica Neue"/>
                <a:cs typeface="Helvetica Neue"/>
                <a:sym typeface="Helvetica Neue"/>
              </a:defRPr>
            </a:lvl2pPr>
            <a:lvl3pPr marL="1371600" lvl="2" indent="-228600" algn="l">
              <a:lnSpc>
                <a:spcPct val="90000"/>
              </a:lnSpc>
              <a:spcBef>
                <a:spcPts val="500"/>
              </a:spcBef>
              <a:spcAft>
                <a:spcPts val="0"/>
              </a:spcAft>
              <a:buClr>
                <a:srgbClr val="141D45"/>
              </a:buClr>
              <a:buSzPts val="2000"/>
              <a:buFont typeface="Helvetica Neue"/>
              <a:buNone/>
              <a:defRPr>
                <a:solidFill>
                  <a:srgbClr val="002B5C"/>
                </a:solidFill>
                <a:latin typeface="Helvetica Neue"/>
                <a:ea typeface="Helvetica Neue"/>
                <a:cs typeface="Helvetica Neue"/>
                <a:sym typeface="Helvetica Neue"/>
              </a:defRPr>
            </a:lvl3pPr>
            <a:lvl4pPr marL="1828800" lvl="3" indent="-228600" algn="l">
              <a:lnSpc>
                <a:spcPct val="90000"/>
              </a:lnSpc>
              <a:spcBef>
                <a:spcPts val="500"/>
              </a:spcBef>
              <a:spcAft>
                <a:spcPts val="0"/>
              </a:spcAft>
              <a:buClr>
                <a:srgbClr val="141D45"/>
              </a:buClr>
              <a:buSzPts val="1800"/>
              <a:buFont typeface="Corbel"/>
              <a:buNone/>
              <a:defRPr>
                <a:solidFill>
                  <a:srgbClr val="141D45"/>
                </a:solidFill>
                <a:latin typeface="Corbel"/>
                <a:ea typeface="Corbel"/>
                <a:cs typeface="Corbel"/>
                <a:sym typeface="Corbel"/>
              </a:defRPr>
            </a:lvl4pPr>
            <a:lvl5pPr marL="2286000" lvl="4" indent="-228600" algn="l">
              <a:lnSpc>
                <a:spcPct val="90000"/>
              </a:lnSpc>
              <a:spcBef>
                <a:spcPts val="500"/>
              </a:spcBef>
              <a:spcAft>
                <a:spcPts val="0"/>
              </a:spcAft>
              <a:buClr>
                <a:srgbClr val="141D45"/>
              </a:buClr>
              <a:buSzPts val="1800"/>
              <a:buFont typeface="Corbel"/>
              <a:buNone/>
              <a:defRPr>
                <a:solidFill>
                  <a:srgbClr val="141D45"/>
                </a:solidFill>
                <a:latin typeface="Corbel"/>
                <a:ea typeface="Corbel"/>
                <a:cs typeface="Corbel"/>
                <a:sym typeface="Corbe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7"/>
          <p:cNvSpPr/>
          <p:nvPr/>
        </p:nvSpPr>
        <p:spPr>
          <a:xfrm>
            <a:off x="0" y="815389"/>
            <a:ext cx="12192000" cy="63842"/>
          </a:xfrm>
          <a:prstGeom prst="rect">
            <a:avLst/>
          </a:prstGeom>
          <a:solidFill>
            <a:srgbClr val="D3B5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 name="Google Shape;24;p37"/>
          <p:cNvSpPr txBox="1"/>
          <p:nvPr/>
        </p:nvSpPr>
        <p:spPr>
          <a:xfrm>
            <a:off x="1" y="6356350"/>
            <a:ext cx="2561492" cy="50165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i="0" u="none" strike="noStrike" cap="none">
                <a:solidFill>
                  <a:schemeClr val="lt1"/>
                </a:solidFill>
                <a:latin typeface="Helvetica Neue"/>
                <a:ea typeface="Helvetica Neue"/>
                <a:cs typeface="Helvetica Neue"/>
                <a:sym typeface="Helvetica Neue"/>
              </a:rPr>
              <a:t>Needham Public Health Division</a:t>
            </a:r>
            <a:endParaRPr>
              <a:latin typeface="Helvetica Neue"/>
              <a:ea typeface="Helvetica Neue"/>
              <a:cs typeface="Helvetica Neue"/>
              <a:sym typeface="Helvetica Neue"/>
            </a:endParaRPr>
          </a:p>
        </p:txBody>
      </p:sp>
      <p:sp>
        <p:nvSpPr>
          <p:cNvPr id="25" name="Google Shape;25;p37"/>
          <p:cNvSpPr txBox="1"/>
          <p:nvPr/>
        </p:nvSpPr>
        <p:spPr>
          <a:xfrm>
            <a:off x="11560021" y="6426701"/>
            <a:ext cx="469335"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1" i="0" u="none" strike="noStrike" cap="none">
                <a:solidFill>
                  <a:schemeClr val="lt1"/>
                </a:solidFill>
                <a:latin typeface="Helvetica Neue"/>
                <a:ea typeface="Helvetica Neue"/>
                <a:cs typeface="Helvetica Neue"/>
                <a:sym typeface="Helvetica Neue"/>
              </a:rPr>
              <a:t>‹#›</a:t>
            </a:fld>
            <a:endParaRPr sz="1200" b="1" i="0" u="none" strike="noStrike" cap="none">
              <a:solidFill>
                <a:schemeClr val="lt1"/>
              </a:solidFill>
              <a:latin typeface="Helvetica Neue"/>
              <a:ea typeface="Helvetica Neue"/>
              <a:cs typeface="Helvetica Neue"/>
              <a:sym typeface="Helvetica Neue"/>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26"/>
        <p:cNvGrpSpPr/>
        <p:nvPr/>
      </p:nvGrpSpPr>
      <p:grpSpPr>
        <a:xfrm>
          <a:off x="0" y="0"/>
          <a:ext cx="0" cy="0"/>
          <a:chOff x="0" y="0"/>
          <a:chExt cx="0" cy="0"/>
        </a:xfrm>
      </p:grpSpPr>
      <p:sp>
        <p:nvSpPr>
          <p:cNvPr id="27" name="Google Shape;27;p38"/>
          <p:cNvSpPr/>
          <p:nvPr/>
        </p:nvSpPr>
        <p:spPr>
          <a:xfrm>
            <a:off x="-1" y="0"/>
            <a:ext cx="12192000" cy="6858000"/>
          </a:xfrm>
          <a:prstGeom prst="rect">
            <a:avLst/>
          </a:prstGeom>
          <a:solidFill>
            <a:srgbClr val="141D45"/>
          </a:solidFill>
          <a:ln w="12700" cap="flat" cmpd="sng">
            <a:solidFill>
              <a:srgbClr val="1E3A2E"/>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8" name="Google Shape;28;p38"/>
          <p:cNvSpPr txBox="1">
            <a:spLocks noGrp="1"/>
          </p:cNvSpPr>
          <p:nvPr>
            <p:ph type="title"/>
          </p:nvPr>
        </p:nvSpPr>
        <p:spPr>
          <a:xfrm>
            <a:off x="587633" y="2577644"/>
            <a:ext cx="11049000" cy="1423311"/>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4400"/>
              <a:buFont typeface="Bookman Old Style"/>
              <a:buNone/>
              <a:defRPr b="1" i="0">
                <a:solidFill>
                  <a:schemeClr val="lt1"/>
                </a:solidFill>
                <a:latin typeface="Bookman Old Style"/>
                <a:ea typeface="Bookman Old Style"/>
                <a:cs typeface="Bookman Old Style"/>
                <a:sym typeface="Bookman Old Styl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8"/>
          <p:cNvSpPr/>
          <p:nvPr/>
        </p:nvSpPr>
        <p:spPr>
          <a:xfrm>
            <a:off x="-75" y="6356375"/>
            <a:ext cx="12192000" cy="505800"/>
          </a:xfrm>
          <a:prstGeom prst="rect">
            <a:avLst/>
          </a:prstGeom>
          <a:solidFill>
            <a:srgbClr val="B58D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2B5C"/>
              </a:solidFill>
              <a:highlight>
                <a:srgbClr val="16A2A7"/>
              </a:highlight>
              <a:latin typeface="Calibri"/>
              <a:ea typeface="Calibri"/>
              <a:cs typeface="Calibri"/>
              <a:sym typeface="Calibri"/>
            </a:endParaRPr>
          </a:p>
        </p:txBody>
      </p:sp>
      <p:sp>
        <p:nvSpPr>
          <p:cNvPr id="30" name="Google Shape;30;p38"/>
          <p:cNvSpPr txBox="1"/>
          <p:nvPr/>
        </p:nvSpPr>
        <p:spPr>
          <a:xfrm>
            <a:off x="1" y="6358475"/>
            <a:ext cx="2561400" cy="5016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i="0" u="none" strike="noStrike" cap="none">
                <a:solidFill>
                  <a:schemeClr val="lt1"/>
                </a:solidFill>
                <a:latin typeface="Helvetica Neue"/>
                <a:ea typeface="Helvetica Neue"/>
                <a:cs typeface="Helvetica Neue"/>
                <a:sym typeface="Helvetica Neue"/>
              </a:rPr>
              <a:t>Needham Public Health Division</a:t>
            </a:r>
            <a:endParaRPr>
              <a:latin typeface="Helvetica Neue"/>
              <a:ea typeface="Helvetica Neue"/>
              <a:cs typeface="Helvetica Neue"/>
              <a:sym typeface="Helvetica Neue"/>
            </a:endParaRPr>
          </a:p>
        </p:txBody>
      </p:sp>
      <p:sp>
        <p:nvSpPr>
          <p:cNvPr id="31" name="Google Shape;31;p38"/>
          <p:cNvSpPr txBox="1"/>
          <p:nvPr/>
        </p:nvSpPr>
        <p:spPr>
          <a:xfrm>
            <a:off x="11560021" y="6426714"/>
            <a:ext cx="469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1" i="0" u="none" strike="noStrike" cap="none">
                <a:solidFill>
                  <a:schemeClr val="lt1"/>
                </a:solidFill>
                <a:latin typeface="Helvetica Neue"/>
                <a:ea typeface="Helvetica Neue"/>
                <a:cs typeface="Helvetica Neue"/>
                <a:sym typeface="Helvetica Neue"/>
              </a:rPr>
              <a:t>‹#›</a:t>
            </a:fld>
            <a:endParaRPr sz="1200" b="1" i="0" u="none" strike="noStrike" cap="none">
              <a:solidFill>
                <a:schemeClr val="lt1"/>
              </a:solidFill>
              <a:latin typeface="Helvetica Neue"/>
              <a:ea typeface="Helvetica Neue"/>
              <a:cs typeface="Helvetica Neue"/>
              <a:sym typeface="Helvetica Neue"/>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32"/>
        <p:cNvGrpSpPr/>
        <p:nvPr/>
      </p:nvGrpSpPr>
      <p:grpSpPr>
        <a:xfrm>
          <a:off x="0" y="0"/>
          <a:ext cx="0" cy="0"/>
          <a:chOff x="0" y="0"/>
          <a:chExt cx="0" cy="0"/>
        </a:xfrm>
      </p:grpSpPr>
      <p:sp>
        <p:nvSpPr>
          <p:cNvPr id="33" name="Google Shape;33;p39"/>
          <p:cNvSpPr/>
          <p:nvPr/>
        </p:nvSpPr>
        <p:spPr>
          <a:xfrm>
            <a:off x="0" y="5139476"/>
            <a:ext cx="12192000" cy="89452"/>
          </a:xfrm>
          <a:prstGeom prst="rect">
            <a:avLst/>
          </a:prstGeom>
          <a:solidFill>
            <a:srgbClr val="B58D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34;p39"/>
          <p:cNvSpPr txBox="1">
            <a:spLocks noGrp="1"/>
          </p:cNvSpPr>
          <p:nvPr>
            <p:ph type="title"/>
          </p:nvPr>
        </p:nvSpPr>
        <p:spPr>
          <a:xfrm>
            <a:off x="571500" y="2412544"/>
            <a:ext cx="11049000" cy="1423311"/>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rgbClr val="002B5C"/>
              </a:buClr>
              <a:buSzPts val="4400"/>
              <a:buFont typeface="Helvetica Neue"/>
              <a:buNone/>
              <a:defRPr b="1" i="0">
                <a:solidFill>
                  <a:srgbClr val="002B5C"/>
                </a:solidFill>
                <a:latin typeface="Helvetica Neue"/>
                <a:ea typeface="Helvetica Neue"/>
                <a:cs typeface="Helvetica Neue"/>
                <a:sym typeface="Helvetica Neu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5" name="Google Shape;35;p39" descr="A logo on a black background&#10;&#10;Description automatically generated"/>
          <p:cNvPicPr preferRelativeResize="0"/>
          <p:nvPr/>
        </p:nvPicPr>
        <p:blipFill rotWithShape="1">
          <a:blip r:embed="rId2">
            <a:alphaModFix/>
          </a:blip>
          <a:srcRect l="19459" t="35687" r="17698" b="34556"/>
          <a:stretch/>
        </p:blipFill>
        <p:spPr>
          <a:xfrm>
            <a:off x="413979" y="308487"/>
            <a:ext cx="2984647" cy="1092053"/>
          </a:xfrm>
          <a:prstGeom prst="rect">
            <a:avLst/>
          </a:prstGeom>
          <a:noFill/>
          <a:ln>
            <a:noFill/>
          </a:ln>
        </p:spPr>
      </p:pic>
      <p:sp>
        <p:nvSpPr>
          <p:cNvPr id="36" name="Google Shape;36;p39"/>
          <p:cNvSpPr txBox="1">
            <a:spLocks noGrp="1"/>
          </p:cNvSpPr>
          <p:nvPr>
            <p:ph type="dt" idx="10"/>
          </p:nvPr>
        </p:nvSpPr>
        <p:spPr>
          <a:xfrm flipH="1">
            <a:off x="7757258" y="6322740"/>
            <a:ext cx="405374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sz="1200" b="1" i="0">
                <a:solidFill>
                  <a:srgbClr val="141D45"/>
                </a:solidFill>
                <a:latin typeface="Helvetica Neue"/>
                <a:ea typeface="Helvetica Neue"/>
                <a:cs typeface="Helvetica Neue"/>
                <a:sym typeface="Helvetica Neu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7"/>
        <p:cNvGrpSpPr/>
        <p:nvPr/>
      </p:nvGrpSpPr>
      <p:grpSpPr>
        <a:xfrm>
          <a:off x="0" y="0"/>
          <a:ext cx="0" cy="0"/>
          <a:chOff x="0" y="0"/>
          <a:chExt cx="0" cy="0"/>
        </a:xfrm>
      </p:grpSpPr>
      <p:sp>
        <p:nvSpPr>
          <p:cNvPr id="38" name="Google Shape;38;p40"/>
          <p:cNvSpPr/>
          <p:nvPr/>
        </p:nvSpPr>
        <p:spPr>
          <a:xfrm>
            <a:off x="8100" y="922439"/>
            <a:ext cx="12192000" cy="63900"/>
          </a:xfrm>
          <a:prstGeom prst="rect">
            <a:avLst/>
          </a:prstGeom>
          <a:solidFill>
            <a:srgbClr val="D3B5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 name="Google Shape;39;p40"/>
          <p:cNvSpPr/>
          <p:nvPr/>
        </p:nvSpPr>
        <p:spPr>
          <a:xfrm>
            <a:off x="-1" y="6356350"/>
            <a:ext cx="12192001" cy="505828"/>
          </a:xfrm>
          <a:prstGeom prst="rect">
            <a:avLst/>
          </a:prstGeom>
          <a:solidFill>
            <a:srgbClr val="002B5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2B5C"/>
              </a:solidFill>
              <a:highlight>
                <a:srgbClr val="16A2A7"/>
              </a:highlight>
              <a:latin typeface="Calibri"/>
              <a:ea typeface="Calibri"/>
              <a:cs typeface="Calibri"/>
              <a:sym typeface="Calibri"/>
            </a:endParaRPr>
          </a:p>
        </p:txBody>
      </p:sp>
      <p:sp>
        <p:nvSpPr>
          <p:cNvPr id="40" name="Google Shape;40;p40"/>
          <p:cNvSpPr txBox="1">
            <a:spLocks noGrp="1"/>
          </p:cNvSpPr>
          <p:nvPr>
            <p:ph type="title"/>
          </p:nvPr>
        </p:nvSpPr>
        <p:spPr>
          <a:xfrm>
            <a:off x="571501" y="299811"/>
            <a:ext cx="11065132" cy="398803"/>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002B5C"/>
              </a:buClr>
              <a:buSzPts val="2800"/>
              <a:buFont typeface="Bookman Old Style"/>
              <a:buNone/>
              <a:defRPr sz="2800" b="1" i="0">
                <a:solidFill>
                  <a:srgbClr val="002B5C"/>
                </a:solidFill>
                <a:latin typeface="Bookman Old Style"/>
                <a:ea typeface="Bookman Old Style"/>
                <a:cs typeface="Bookman Old Style"/>
                <a:sym typeface="Bookman Old Styl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40"/>
          <p:cNvSpPr txBox="1">
            <a:spLocks noGrp="1"/>
          </p:cNvSpPr>
          <p:nvPr>
            <p:ph type="body" idx="1"/>
          </p:nvPr>
        </p:nvSpPr>
        <p:spPr>
          <a:xfrm>
            <a:off x="571500" y="1170875"/>
            <a:ext cx="11065200" cy="500610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lt2"/>
              </a:buClr>
              <a:buSzPts val="2000"/>
              <a:buFont typeface="Helvetica Neue"/>
              <a:buNone/>
              <a:defRPr sz="2000" b="0" i="0">
                <a:solidFill>
                  <a:schemeClr val="lt2"/>
                </a:solidFill>
                <a:latin typeface="Helvetica Neue"/>
                <a:ea typeface="Helvetica Neue"/>
                <a:cs typeface="Helvetica Neue"/>
                <a:sym typeface="Helvetica Neue"/>
              </a:defRPr>
            </a:lvl1pPr>
            <a:lvl2pPr marL="914400" lvl="1" indent="-368300" algn="l">
              <a:lnSpc>
                <a:spcPct val="110000"/>
              </a:lnSpc>
              <a:spcBef>
                <a:spcPts val="1000"/>
              </a:spcBef>
              <a:spcAft>
                <a:spcPts val="0"/>
              </a:spcAft>
              <a:buClr>
                <a:srgbClr val="141D45"/>
              </a:buClr>
              <a:buSzPts val="2200"/>
              <a:buFont typeface="Arial"/>
              <a:buChar char="•"/>
              <a:defRPr sz="2000" b="0" i="0">
                <a:solidFill>
                  <a:schemeClr val="lt2"/>
                </a:solidFill>
                <a:latin typeface="Helvetica Neue"/>
                <a:ea typeface="Helvetica Neue"/>
                <a:cs typeface="Helvetica Neue"/>
                <a:sym typeface="Helvetica Neue"/>
              </a:defRPr>
            </a:lvl2pPr>
            <a:lvl3pPr marL="1371600" lvl="2" indent="-228600" algn="l">
              <a:lnSpc>
                <a:spcPct val="110000"/>
              </a:lnSpc>
              <a:spcBef>
                <a:spcPts val="1000"/>
              </a:spcBef>
              <a:spcAft>
                <a:spcPts val="0"/>
              </a:spcAft>
              <a:buClr>
                <a:srgbClr val="141D45"/>
              </a:buClr>
              <a:buSzPts val="2000"/>
              <a:buFont typeface="Helvetica Neue"/>
              <a:buNone/>
              <a:defRPr b="0" i="0">
                <a:solidFill>
                  <a:schemeClr val="lt2"/>
                </a:solidFill>
                <a:latin typeface="Helvetica Neue"/>
                <a:ea typeface="Helvetica Neue"/>
                <a:cs typeface="Helvetica Neue"/>
                <a:sym typeface="Helvetica Neue"/>
              </a:defRPr>
            </a:lvl3pPr>
            <a:lvl4pPr marL="1828800" lvl="3" indent="-228600" algn="l">
              <a:lnSpc>
                <a:spcPct val="90000"/>
              </a:lnSpc>
              <a:spcBef>
                <a:spcPts val="1000"/>
              </a:spcBef>
              <a:spcAft>
                <a:spcPts val="0"/>
              </a:spcAft>
              <a:buClr>
                <a:srgbClr val="141D45"/>
              </a:buClr>
              <a:buSzPts val="1800"/>
              <a:buFont typeface="Corbel"/>
              <a:buNone/>
              <a:defRPr>
                <a:solidFill>
                  <a:srgbClr val="141D45"/>
                </a:solidFill>
                <a:latin typeface="Corbel"/>
                <a:ea typeface="Corbel"/>
                <a:cs typeface="Corbel"/>
                <a:sym typeface="Corbel"/>
              </a:defRPr>
            </a:lvl4pPr>
            <a:lvl5pPr marL="2286000" lvl="4" indent="-228600" algn="l">
              <a:lnSpc>
                <a:spcPct val="90000"/>
              </a:lnSpc>
              <a:spcBef>
                <a:spcPts val="500"/>
              </a:spcBef>
              <a:spcAft>
                <a:spcPts val="0"/>
              </a:spcAft>
              <a:buClr>
                <a:srgbClr val="141D45"/>
              </a:buClr>
              <a:buSzPts val="1800"/>
              <a:buFont typeface="Corbel"/>
              <a:buNone/>
              <a:defRPr>
                <a:solidFill>
                  <a:srgbClr val="141D45"/>
                </a:solidFill>
                <a:latin typeface="Corbel"/>
                <a:ea typeface="Corbel"/>
                <a:cs typeface="Corbel"/>
                <a:sym typeface="Corbe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0"/>
          <p:cNvSpPr txBox="1"/>
          <p:nvPr/>
        </p:nvSpPr>
        <p:spPr>
          <a:xfrm>
            <a:off x="1" y="6356350"/>
            <a:ext cx="2561492" cy="50165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Arial"/>
                <a:ea typeface="Arial"/>
                <a:cs typeface="Arial"/>
                <a:sym typeface="Arial"/>
              </a:rPr>
              <a:t>Needham Public Health Division</a:t>
            </a:r>
            <a:endParaRPr/>
          </a:p>
        </p:txBody>
      </p:sp>
      <p:sp>
        <p:nvSpPr>
          <p:cNvPr id="43" name="Google Shape;43;p40"/>
          <p:cNvSpPr txBox="1"/>
          <p:nvPr/>
        </p:nvSpPr>
        <p:spPr>
          <a:xfrm>
            <a:off x="11560021" y="6426701"/>
            <a:ext cx="469335"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1" i="0" u="none" strike="noStrike" cap="none">
                <a:solidFill>
                  <a:schemeClr val="lt1"/>
                </a:solidFill>
                <a:latin typeface="Arial"/>
                <a:ea typeface="Arial"/>
                <a:cs typeface="Arial"/>
                <a:sym typeface="Arial"/>
              </a:rPr>
              <a:t>‹#›</a:t>
            </a:fld>
            <a:endParaRPr sz="1200" b="1"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44"/>
        <p:cNvGrpSpPr/>
        <p:nvPr/>
      </p:nvGrpSpPr>
      <p:grpSpPr>
        <a:xfrm>
          <a:off x="0" y="0"/>
          <a:ext cx="0" cy="0"/>
          <a:chOff x="0" y="0"/>
          <a:chExt cx="0" cy="0"/>
        </a:xfrm>
      </p:grpSpPr>
      <p:sp>
        <p:nvSpPr>
          <p:cNvPr id="45" name="Google Shape;45;p41"/>
          <p:cNvSpPr/>
          <p:nvPr/>
        </p:nvSpPr>
        <p:spPr>
          <a:xfrm>
            <a:off x="-1" y="6352172"/>
            <a:ext cx="12192001" cy="505828"/>
          </a:xfrm>
          <a:prstGeom prst="rect">
            <a:avLst/>
          </a:prstGeom>
          <a:solidFill>
            <a:srgbClr val="002B5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2B5C"/>
              </a:solidFill>
              <a:highlight>
                <a:srgbClr val="16A2A7"/>
              </a:highlight>
              <a:latin typeface="Calibri"/>
              <a:ea typeface="Calibri"/>
              <a:cs typeface="Calibri"/>
              <a:sym typeface="Calibri"/>
            </a:endParaRPr>
          </a:p>
        </p:txBody>
      </p:sp>
      <p:sp>
        <p:nvSpPr>
          <p:cNvPr id="46" name="Google Shape;46;p41"/>
          <p:cNvSpPr txBox="1">
            <a:spLocks noGrp="1"/>
          </p:cNvSpPr>
          <p:nvPr>
            <p:ph type="title"/>
          </p:nvPr>
        </p:nvSpPr>
        <p:spPr>
          <a:xfrm>
            <a:off x="571501" y="299811"/>
            <a:ext cx="11065132" cy="398803"/>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002B5C"/>
              </a:buClr>
              <a:buSzPts val="2800"/>
              <a:buFont typeface="Bookman Old Style"/>
              <a:buNone/>
              <a:defRPr sz="2800" b="1" i="0">
                <a:solidFill>
                  <a:srgbClr val="002B5C"/>
                </a:solidFill>
                <a:latin typeface="Bookman Old Style"/>
                <a:ea typeface="Bookman Old Style"/>
                <a:cs typeface="Bookman Old Style"/>
                <a:sym typeface="Bookman Old Styl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1"/>
          <p:cNvSpPr txBox="1">
            <a:spLocks noGrp="1"/>
          </p:cNvSpPr>
          <p:nvPr>
            <p:ph type="body" idx="1"/>
          </p:nvPr>
        </p:nvSpPr>
        <p:spPr>
          <a:xfrm>
            <a:off x="571501" y="990599"/>
            <a:ext cx="5524500" cy="5186363"/>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2"/>
              </a:buClr>
              <a:buSzPts val="2000"/>
              <a:buFont typeface="Helvetica Neue"/>
              <a:buNone/>
              <a:defRPr sz="2000" b="0" i="0">
                <a:solidFill>
                  <a:schemeClr val="lt2"/>
                </a:solidFill>
                <a:latin typeface="Helvetica Neue"/>
                <a:ea typeface="Helvetica Neue"/>
                <a:cs typeface="Helvetica Neue"/>
                <a:sym typeface="Helvetica Neue"/>
              </a:defRPr>
            </a:lvl1pPr>
            <a:lvl2pPr marL="914400" lvl="1" indent="-368300" algn="l">
              <a:lnSpc>
                <a:spcPct val="110000"/>
              </a:lnSpc>
              <a:spcBef>
                <a:spcPts val="500"/>
              </a:spcBef>
              <a:spcAft>
                <a:spcPts val="0"/>
              </a:spcAft>
              <a:buClr>
                <a:srgbClr val="141D45"/>
              </a:buClr>
              <a:buSzPts val="2200"/>
              <a:buFont typeface="Arial"/>
              <a:buChar char="•"/>
              <a:defRPr sz="2000">
                <a:solidFill>
                  <a:schemeClr val="lt2"/>
                </a:solidFill>
                <a:latin typeface="Helvetica Neue"/>
                <a:ea typeface="Helvetica Neue"/>
                <a:cs typeface="Helvetica Neue"/>
                <a:sym typeface="Helvetica Neue"/>
              </a:defRPr>
            </a:lvl2pPr>
            <a:lvl3pPr marL="1371600" lvl="2" indent="-228600" algn="l">
              <a:lnSpc>
                <a:spcPct val="110000"/>
              </a:lnSpc>
              <a:spcBef>
                <a:spcPts val="500"/>
              </a:spcBef>
              <a:spcAft>
                <a:spcPts val="0"/>
              </a:spcAft>
              <a:buClr>
                <a:srgbClr val="141D45"/>
              </a:buClr>
              <a:buSzPts val="2000"/>
              <a:buFont typeface="Helvetica Neue"/>
              <a:buNone/>
              <a:defRPr sz="2000">
                <a:solidFill>
                  <a:schemeClr val="lt2"/>
                </a:solidFill>
                <a:latin typeface="Helvetica Neue"/>
                <a:ea typeface="Helvetica Neue"/>
                <a:cs typeface="Helvetica Neue"/>
                <a:sym typeface="Helvetica Neue"/>
              </a:defRPr>
            </a:lvl3pPr>
            <a:lvl4pPr marL="1828800" lvl="3" indent="-228600" algn="l">
              <a:lnSpc>
                <a:spcPct val="90000"/>
              </a:lnSpc>
              <a:spcBef>
                <a:spcPts val="500"/>
              </a:spcBef>
              <a:spcAft>
                <a:spcPts val="0"/>
              </a:spcAft>
              <a:buClr>
                <a:srgbClr val="141D45"/>
              </a:buClr>
              <a:buSzPts val="1800"/>
              <a:buFont typeface="Corbel"/>
              <a:buNone/>
              <a:defRPr>
                <a:solidFill>
                  <a:srgbClr val="141D45"/>
                </a:solidFill>
                <a:latin typeface="Corbel"/>
                <a:ea typeface="Corbel"/>
                <a:cs typeface="Corbel"/>
                <a:sym typeface="Corbel"/>
              </a:defRPr>
            </a:lvl4pPr>
            <a:lvl5pPr marL="2286000" lvl="4" indent="-228600" algn="l">
              <a:lnSpc>
                <a:spcPct val="90000"/>
              </a:lnSpc>
              <a:spcBef>
                <a:spcPts val="500"/>
              </a:spcBef>
              <a:spcAft>
                <a:spcPts val="0"/>
              </a:spcAft>
              <a:buClr>
                <a:srgbClr val="141D45"/>
              </a:buClr>
              <a:buSzPts val="1800"/>
              <a:buFont typeface="Corbel"/>
              <a:buNone/>
              <a:defRPr>
                <a:solidFill>
                  <a:srgbClr val="141D45"/>
                </a:solidFill>
                <a:latin typeface="Corbel"/>
                <a:ea typeface="Corbel"/>
                <a:cs typeface="Corbel"/>
                <a:sym typeface="Corbe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41"/>
          <p:cNvSpPr>
            <a:spLocks noGrp="1"/>
          </p:cNvSpPr>
          <p:nvPr>
            <p:ph type="pic" idx="2"/>
          </p:nvPr>
        </p:nvSpPr>
        <p:spPr>
          <a:xfrm>
            <a:off x="6350000" y="990600"/>
            <a:ext cx="5286633" cy="5186361"/>
          </a:xfrm>
          <a:prstGeom prst="rect">
            <a:avLst/>
          </a:prstGeom>
          <a:noFill/>
          <a:ln>
            <a:noFill/>
          </a:ln>
        </p:spPr>
      </p:sp>
      <p:sp>
        <p:nvSpPr>
          <p:cNvPr id="49" name="Google Shape;49;p41"/>
          <p:cNvSpPr/>
          <p:nvPr/>
        </p:nvSpPr>
        <p:spPr>
          <a:xfrm>
            <a:off x="0" y="815389"/>
            <a:ext cx="12192000" cy="63842"/>
          </a:xfrm>
          <a:prstGeom prst="rect">
            <a:avLst/>
          </a:prstGeom>
          <a:solidFill>
            <a:srgbClr val="D3B5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0" name="Google Shape;50;p41"/>
          <p:cNvSpPr txBox="1"/>
          <p:nvPr/>
        </p:nvSpPr>
        <p:spPr>
          <a:xfrm>
            <a:off x="1" y="6356350"/>
            <a:ext cx="2561492" cy="50165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Arial"/>
                <a:ea typeface="Arial"/>
                <a:cs typeface="Arial"/>
                <a:sym typeface="Arial"/>
              </a:rPr>
              <a:t>Needham Public Health Division</a:t>
            </a:r>
            <a:endParaRPr/>
          </a:p>
        </p:txBody>
      </p:sp>
      <p:sp>
        <p:nvSpPr>
          <p:cNvPr id="51" name="Google Shape;51;p41"/>
          <p:cNvSpPr txBox="1"/>
          <p:nvPr/>
        </p:nvSpPr>
        <p:spPr>
          <a:xfrm>
            <a:off x="11560021" y="6426701"/>
            <a:ext cx="469335"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1" i="0" u="none" strike="noStrike" cap="none">
                <a:solidFill>
                  <a:schemeClr val="lt1"/>
                </a:solidFill>
                <a:latin typeface="Arial"/>
                <a:ea typeface="Arial"/>
                <a:cs typeface="Arial"/>
                <a:sym typeface="Arial"/>
              </a:rPr>
              <a:t>‹#›</a:t>
            </a:fld>
            <a:endParaRPr sz="1200" b="1"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52"/>
        <p:cNvGrpSpPr/>
        <p:nvPr/>
      </p:nvGrpSpPr>
      <p:grpSpPr>
        <a:xfrm>
          <a:off x="0" y="0"/>
          <a:ext cx="0" cy="0"/>
          <a:chOff x="0" y="0"/>
          <a:chExt cx="0" cy="0"/>
        </a:xfrm>
      </p:grpSpPr>
      <p:sp>
        <p:nvSpPr>
          <p:cNvPr id="53" name="Google Shape;53;p42"/>
          <p:cNvSpPr/>
          <p:nvPr/>
        </p:nvSpPr>
        <p:spPr>
          <a:xfrm>
            <a:off x="-1" y="0"/>
            <a:ext cx="12192000" cy="6858000"/>
          </a:xfrm>
          <a:prstGeom prst="rect">
            <a:avLst/>
          </a:prstGeom>
          <a:solidFill>
            <a:srgbClr val="141D45"/>
          </a:solidFill>
          <a:ln w="12700" cap="flat" cmpd="sng">
            <a:solidFill>
              <a:srgbClr val="1E3A2E"/>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4" name="Google Shape;54;p42"/>
          <p:cNvSpPr txBox="1">
            <a:spLocks noGrp="1"/>
          </p:cNvSpPr>
          <p:nvPr>
            <p:ph type="title"/>
          </p:nvPr>
        </p:nvSpPr>
        <p:spPr>
          <a:xfrm>
            <a:off x="583855" y="1384160"/>
            <a:ext cx="11049000" cy="1423311"/>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5400"/>
              <a:buFont typeface="Bookman Old Style"/>
              <a:buNone/>
              <a:defRPr sz="5400" b="1" i="0">
                <a:solidFill>
                  <a:schemeClr val="lt1"/>
                </a:solidFill>
                <a:latin typeface="Bookman Old Style"/>
                <a:ea typeface="Bookman Old Style"/>
                <a:cs typeface="Bookman Old Style"/>
                <a:sym typeface="Bookman Old Styl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2"/>
          <p:cNvSpPr txBox="1">
            <a:spLocks noGrp="1"/>
          </p:cNvSpPr>
          <p:nvPr>
            <p:ph type="body" idx="1"/>
          </p:nvPr>
        </p:nvSpPr>
        <p:spPr>
          <a:xfrm>
            <a:off x="2784823" y="3045771"/>
            <a:ext cx="7216942" cy="2775712"/>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1000"/>
              </a:spcBef>
              <a:spcAft>
                <a:spcPts val="0"/>
              </a:spcAft>
              <a:buClr>
                <a:schemeClr val="lt1"/>
              </a:buClr>
              <a:buSzPts val="2000"/>
              <a:buFont typeface="Helvetica Neue"/>
              <a:buNone/>
              <a:defRPr sz="2000">
                <a:solidFill>
                  <a:schemeClr val="lt1"/>
                </a:solidFill>
                <a:latin typeface="Helvetica Neue"/>
                <a:ea typeface="Helvetica Neue"/>
                <a:cs typeface="Helvetica Neue"/>
                <a:sym typeface="Helvetica Neue"/>
              </a:defRPr>
            </a:lvl1pPr>
            <a:lvl2pPr marL="914400" lvl="1" indent="-381000" algn="l">
              <a:lnSpc>
                <a:spcPct val="90000"/>
              </a:lnSpc>
              <a:spcBef>
                <a:spcPts val="500"/>
              </a:spcBef>
              <a:spcAft>
                <a:spcPts val="0"/>
              </a:spcAft>
              <a:buClr>
                <a:srgbClr val="141D45"/>
              </a:buClr>
              <a:buSzPts val="2400"/>
              <a:buChar char="•"/>
              <a:defRPr>
                <a:solidFill>
                  <a:srgbClr val="141D45"/>
                </a:solidFill>
                <a:latin typeface="Corbel"/>
                <a:ea typeface="Corbel"/>
                <a:cs typeface="Corbel"/>
                <a:sym typeface="Corbel"/>
              </a:defRPr>
            </a:lvl2pPr>
            <a:lvl3pPr marL="1371600" lvl="2" indent="-355600" algn="l">
              <a:lnSpc>
                <a:spcPct val="90000"/>
              </a:lnSpc>
              <a:spcBef>
                <a:spcPts val="500"/>
              </a:spcBef>
              <a:spcAft>
                <a:spcPts val="0"/>
              </a:spcAft>
              <a:buClr>
                <a:srgbClr val="141D45"/>
              </a:buClr>
              <a:buSzPts val="2000"/>
              <a:buChar char="•"/>
              <a:defRPr>
                <a:solidFill>
                  <a:srgbClr val="141D45"/>
                </a:solidFill>
                <a:latin typeface="Corbel"/>
                <a:ea typeface="Corbel"/>
                <a:cs typeface="Corbel"/>
                <a:sym typeface="Corbel"/>
              </a:defRPr>
            </a:lvl3pPr>
            <a:lvl4pPr marL="1828800" lvl="3" indent="-342900" algn="l">
              <a:lnSpc>
                <a:spcPct val="90000"/>
              </a:lnSpc>
              <a:spcBef>
                <a:spcPts val="500"/>
              </a:spcBef>
              <a:spcAft>
                <a:spcPts val="0"/>
              </a:spcAft>
              <a:buClr>
                <a:srgbClr val="141D45"/>
              </a:buClr>
              <a:buSzPts val="1800"/>
              <a:buChar char="•"/>
              <a:defRPr>
                <a:solidFill>
                  <a:srgbClr val="141D45"/>
                </a:solidFill>
                <a:latin typeface="Corbel"/>
                <a:ea typeface="Corbel"/>
                <a:cs typeface="Corbel"/>
                <a:sym typeface="Corbel"/>
              </a:defRPr>
            </a:lvl4pPr>
            <a:lvl5pPr marL="2286000" lvl="4" indent="-342900" algn="l">
              <a:lnSpc>
                <a:spcPct val="90000"/>
              </a:lnSpc>
              <a:spcBef>
                <a:spcPts val="500"/>
              </a:spcBef>
              <a:spcAft>
                <a:spcPts val="0"/>
              </a:spcAft>
              <a:buClr>
                <a:srgbClr val="141D45"/>
              </a:buClr>
              <a:buSzPts val="1800"/>
              <a:buChar char="•"/>
              <a:defRPr>
                <a:solidFill>
                  <a:srgbClr val="141D45"/>
                </a:solidFill>
                <a:latin typeface="Corbel"/>
                <a:ea typeface="Corbel"/>
                <a:cs typeface="Corbel"/>
                <a:sym typeface="Corbe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42"/>
          <p:cNvSpPr/>
          <p:nvPr/>
        </p:nvSpPr>
        <p:spPr>
          <a:xfrm>
            <a:off x="-1" y="6246723"/>
            <a:ext cx="12192000" cy="611277"/>
          </a:xfrm>
          <a:prstGeom prst="rect">
            <a:avLst/>
          </a:prstGeom>
          <a:solidFill>
            <a:srgbClr val="B58D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7"/>
        <p:cNvGrpSpPr/>
        <p:nvPr/>
      </p:nvGrpSpPr>
      <p:grpSpPr>
        <a:xfrm>
          <a:off x="0" y="0"/>
          <a:ext cx="0" cy="0"/>
          <a:chOff x="0" y="0"/>
          <a:chExt cx="0" cy="0"/>
        </a:xfrm>
      </p:grpSpPr>
      <p:sp>
        <p:nvSpPr>
          <p:cNvPr id="58" name="Google Shape;58;p43"/>
          <p:cNvSpPr/>
          <p:nvPr/>
        </p:nvSpPr>
        <p:spPr>
          <a:xfrm>
            <a:off x="0" y="0"/>
            <a:ext cx="12192000" cy="6858000"/>
          </a:xfrm>
          <a:prstGeom prst="rect">
            <a:avLst/>
          </a:prstGeom>
          <a:solidFill>
            <a:srgbClr val="002B5C"/>
          </a:solidFill>
          <a:ln w="12700" cap="flat" cmpd="sng">
            <a:solidFill>
              <a:srgbClr val="1E3A2E"/>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9" name="Google Shape;59;p43" descr="A logo on a black background&#10;&#10;Description automatically generated"/>
          <p:cNvPicPr preferRelativeResize="0"/>
          <p:nvPr/>
        </p:nvPicPr>
        <p:blipFill rotWithShape="1">
          <a:blip r:embed="rId2">
            <a:alphaModFix/>
          </a:blip>
          <a:srcRect l="16855" t="32657" r="14432" b="34245"/>
          <a:stretch/>
        </p:blipFill>
        <p:spPr>
          <a:xfrm>
            <a:off x="2949480" y="2150166"/>
            <a:ext cx="6293040" cy="2342321"/>
          </a:xfrm>
          <a:prstGeom prst="rect">
            <a:avLst/>
          </a:prstGeom>
          <a:noFill/>
          <a:ln>
            <a:noFill/>
          </a:ln>
        </p:spPr>
      </p:pic>
      <p:sp>
        <p:nvSpPr>
          <p:cNvPr id="60" name="Google Shape;60;p43"/>
          <p:cNvSpPr/>
          <p:nvPr/>
        </p:nvSpPr>
        <p:spPr>
          <a:xfrm>
            <a:off x="0" y="6259079"/>
            <a:ext cx="12192000" cy="611277"/>
          </a:xfrm>
          <a:prstGeom prst="rect">
            <a:avLst/>
          </a:prstGeom>
          <a:solidFill>
            <a:srgbClr val="B58D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61"/>
        <p:cNvGrpSpPr/>
        <p:nvPr/>
      </p:nvGrpSpPr>
      <p:grpSpPr>
        <a:xfrm>
          <a:off x="0" y="0"/>
          <a:ext cx="0" cy="0"/>
          <a:chOff x="0" y="0"/>
          <a:chExt cx="0" cy="0"/>
        </a:xfrm>
      </p:grpSpPr>
      <p:sp>
        <p:nvSpPr>
          <p:cNvPr id="62" name="Google Shape;62;p44"/>
          <p:cNvSpPr/>
          <p:nvPr/>
        </p:nvSpPr>
        <p:spPr>
          <a:xfrm>
            <a:off x="6881" y="6243116"/>
            <a:ext cx="12192000" cy="614884"/>
          </a:xfrm>
          <a:prstGeom prst="rect">
            <a:avLst/>
          </a:prstGeom>
          <a:solidFill>
            <a:srgbClr val="002B5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63" name="Google Shape;63;p44" descr="A logo on a black background&#10;&#10;Description automatically generated"/>
          <p:cNvPicPr preferRelativeResize="0"/>
          <p:nvPr/>
        </p:nvPicPr>
        <p:blipFill rotWithShape="1">
          <a:blip r:embed="rId2">
            <a:alphaModFix/>
          </a:blip>
          <a:srcRect l="19459" t="35687" r="17698" b="34556"/>
          <a:stretch/>
        </p:blipFill>
        <p:spPr>
          <a:xfrm>
            <a:off x="2949480" y="2239618"/>
            <a:ext cx="6419808" cy="2348947"/>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hyperlink" Target="mailto:tmcdonald@needhamma.gov"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
          <p:cNvSpPr txBox="1"/>
          <p:nvPr/>
        </p:nvSpPr>
        <p:spPr>
          <a:xfrm>
            <a:off x="663150" y="3887102"/>
            <a:ext cx="8567400" cy="450300"/>
          </a:xfrm>
          <a:prstGeom prst="rect">
            <a:avLst/>
          </a:prstGeom>
          <a:noFill/>
          <a:ln>
            <a:noFill/>
          </a:ln>
        </p:spPr>
        <p:txBody>
          <a:bodyPr spcFirstLastPara="1" wrap="square" lIns="95175" tIns="47575" rIns="95175" bIns="47575" anchor="t" anchorCtr="0">
            <a:noAutofit/>
          </a:bodyPr>
          <a:lstStyle/>
          <a:p>
            <a:pPr marL="0" lvl="0" indent="0" algn="l" rtl="0">
              <a:spcBef>
                <a:spcPts val="0"/>
              </a:spcBef>
              <a:spcAft>
                <a:spcPts val="0"/>
              </a:spcAft>
              <a:buSzPts val="372"/>
              <a:buNone/>
            </a:pPr>
            <a:r>
              <a:rPr lang="en-US" sz="2186" b="1">
                <a:solidFill>
                  <a:schemeClr val="lt1"/>
                </a:solidFill>
                <a:latin typeface="Helvetica Neue"/>
                <a:ea typeface="Helvetica Neue"/>
                <a:cs typeface="Helvetica Neue"/>
                <a:sym typeface="Helvetica Neue"/>
              </a:rPr>
              <a:t>Timothy McDonald</a:t>
            </a:r>
            <a:endParaRPr sz="2186">
              <a:solidFill>
                <a:schemeClr val="lt1"/>
              </a:solidFill>
              <a:latin typeface="Helvetica Neue"/>
              <a:ea typeface="Helvetica Neue"/>
              <a:cs typeface="Helvetica Neue"/>
              <a:sym typeface="Helvetica Neue"/>
            </a:endParaRPr>
          </a:p>
        </p:txBody>
      </p:sp>
      <p:sp>
        <p:nvSpPr>
          <p:cNvPr id="83" name="Google Shape;83;p1"/>
          <p:cNvSpPr txBox="1"/>
          <p:nvPr/>
        </p:nvSpPr>
        <p:spPr>
          <a:xfrm>
            <a:off x="1269819" y="376900"/>
            <a:ext cx="1463100" cy="302700"/>
          </a:xfrm>
          <a:prstGeom prst="rect">
            <a:avLst/>
          </a:prstGeom>
          <a:noFill/>
          <a:ln>
            <a:noFill/>
          </a:ln>
        </p:spPr>
        <p:txBody>
          <a:bodyPr spcFirstLastPara="1" wrap="square" lIns="95175" tIns="47575" rIns="95175" bIns="47575" anchor="t" anchorCtr="0">
            <a:noAutofit/>
          </a:bodyPr>
          <a:lstStyle/>
          <a:p>
            <a:pPr marL="0" lvl="0" indent="0" algn="l" rtl="0">
              <a:lnSpc>
                <a:spcPct val="90000"/>
              </a:lnSpc>
              <a:spcBef>
                <a:spcPts val="0"/>
              </a:spcBef>
              <a:spcAft>
                <a:spcPts val="0"/>
              </a:spcAft>
              <a:buNone/>
            </a:pPr>
            <a:r>
              <a:rPr lang="en-US" sz="1500" b="1">
                <a:solidFill>
                  <a:schemeClr val="lt1"/>
                </a:solidFill>
                <a:latin typeface="Helvetica Neue"/>
                <a:ea typeface="Helvetica Neue"/>
                <a:cs typeface="Helvetica Neue"/>
                <a:sym typeface="Helvetica Neue"/>
              </a:rPr>
              <a:t>August 2026</a:t>
            </a:r>
            <a:endParaRPr sz="1500" b="1">
              <a:solidFill>
                <a:schemeClr val="lt1"/>
              </a:solidFill>
              <a:latin typeface="Avenir"/>
              <a:ea typeface="Avenir"/>
              <a:cs typeface="Avenir"/>
              <a:sym typeface="Avenir"/>
            </a:endParaRPr>
          </a:p>
        </p:txBody>
      </p:sp>
      <p:sp>
        <p:nvSpPr>
          <p:cNvPr id="84" name="Google Shape;84;p1"/>
          <p:cNvSpPr/>
          <p:nvPr/>
        </p:nvSpPr>
        <p:spPr>
          <a:xfrm>
            <a:off x="512900" y="1211574"/>
            <a:ext cx="3421500" cy="944100"/>
          </a:xfrm>
          <a:prstGeom prst="rect">
            <a:avLst/>
          </a:prstGeom>
          <a:solidFill>
            <a:srgbClr val="002B5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85" name="Google Shape;85;p1"/>
          <p:cNvSpPr txBox="1">
            <a:spLocks noGrp="1"/>
          </p:cNvSpPr>
          <p:nvPr>
            <p:ph type="title"/>
          </p:nvPr>
        </p:nvSpPr>
        <p:spPr>
          <a:xfrm>
            <a:off x="663150" y="1710925"/>
            <a:ext cx="9523800" cy="1065300"/>
          </a:xfrm>
          <a:prstGeom prst="rect">
            <a:avLst/>
          </a:prstGeom>
          <a:noFill/>
          <a:ln>
            <a:noFill/>
          </a:ln>
        </p:spPr>
        <p:txBody>
          <a:bodyPr spcFirstLastPara="1" wrap="square" lIns="0" tIns="0" rIns="0" bIns="0" anchor="ctr" anchorCtr="0">
            <a:noAutofit/>
          </a:bodyPr>
          <a:lstStyle/>
          <a:p>
            <a:pPr marL="0" lvl="0" indent="0" algn="l" rtl="0">
              <a:lnSpc>
                <a:spcPct val="110000"/>
              </a:lnSpc>
              <a:spcBef>
                <a:spcPts val="0"/>
              </a:spcBef>
              <a:spcAft>
                <a:spcPts val="0"/>
              </a:spcAft>
              <a:buClr>
                <a:schemeClr val="lt1"/>
              </a:buClr>
              <a:buSzPts val="4580"/>
              <a:buFont typeface="Georgia"/>
              <a:buNone/>
            </a:pPr>
            <a:r>
              <a:rPr lang="en-US" sz="4580"/>
              <a:t>Tips and Tricks for Budgeting Your Local Health Department</a:t>
            </a:r>
            <a:endParaRPr sz="4580"/>
          </a:p>
        </p:txBody>
      </p:sp>
      <p:pic>
        <p:nvPicPr>
          <p:cNvPr id="86" name="Google Shape;86;p1" descr="A logo on a black background&#10;&#10;Description automatically generated"/>
          <p:cNvPicPr preferRelativeResize="0"/>
          <p:nvPr/>
        </p:nvPicPr>
        <p:blipFill rotWithShape="1">
          <a:blip r:embed="rId3">
            <a:alphaModFix/>
          </a:blip>
          <a:srcRect l="19456" t="35687" r="17703" b="34556"/>
          <a:stretch/>
        </p:blipFill>
        <p:spPr>
          <a:xfrm>
            <a:off x="825300" y="5606075"/>
            <a:ext cx="2796698" cy="1023299"/>
          </a:xfrm>
          <a:prstGeom prst="rect">
            <a:avLst/>
          </a:prstGeom>
          <a:noFill/>
          <a:ln>
            <a:noFill/>
          </a:ln>
        </p:spPr>
      </p:pic>
      <p:sp>
        <p:nvSpPr>
          <p:cNvPr id="87" name="Google Shape;87;p1"/>
          <p:cNvSpPr txBox="1"/>
          <p:nvPr/>
        </p:nvSpPr>
        <p:spPr>
          <a:xfrm>
            <a:off x="663150" y="4222950"/>
            <a:ext cx="93192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700">
                <a:solidFill>
                  <a:srgbClr val="E1E1E1"/>
                </a:solidFill>
                <a:latin typeface="Helvetica Neue"/>
                <a:ea typeface="Helvetica Neue"/>
                <a:cs typeface="Helvetica Neue"/>
                <a:sym typeface="Helvetica Neue"/>
              </a:rPr>
              <a:t>Director, Needham Department of Health and Human Services</a:t>
            </a:r>
            <a:endParaRPr sz="1700">
              <a:solidFill>
                <a:srgbClr val="E1E1E1"/>
              </a:solidFill>
              <a:latin typeface="Helvetica Neue"/>
              <a:ea typeface="Helvetica Neue"/>
              <a:cs typeface="Helvetica Neue"/>
              <a:sym typeface="Helvetica Neue"/>
            </a:endParaRPr>
          </a:p>
        </p:txBody>
      </p:sp>
      <p:sp>
        <p:nvSpPr>
          <p:cNvPr id="88" name="Google Shape;88;p1"/>
          <p:cNvSpPr/>
          <p:nvPr/>
        </p:nvSpPr>
        <p:spPr>
          <a:xfrm>
            <a:off x="729925" y="3712950"/>
            <a:ext cx="1097400" cy="29400"/>
          </a:xfrm>
          <a:prstGeom prst="rect">
            <a:avLst/>
          </a:prstGeom>
          <a:solidFill>
            <a:srgbClr val="B58D5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sp>
        <p:nvSpPr>
          <p:cNvPr id="89" name="Google Shape;89;p1"/>
          <p:cNvSpPr/>
          <p:nvPr/>
        </p:nvSpPr>
        <p:spPr>
          <a:xfrm>
            <a:off x="663150" y="513550"/>
            <a:ext cx="548700" cy="29400"/>
          </a:xfrm>
          <a:prstGeom prst="rect">
            <a:avLst/>
          </a:prstGeom>
          <a:solidFill>
            <a:srgbClr val="B58D5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g3f6d622598a_0_58"/>
          <p:cNvSpPr txBox="1">
            <a:spLocks noGrp="1"/>
          </p:cNvSpPr>
          <p:nvPr>
            <p:ph type="body" idx="1"/>
          </p:nvPr>
        </p:nvSpPr>
        <p:spPr>
          <a:xfrm>
            <a:off x="571500" y="1170875"/>
            <a:ext cx="5364600" cy="50061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None/>
            </a:pPr>
            <a:r>
              <a:rPr lang="en-US" sz="2200" b="1"/>
              <a:t>Operating budget (continued)</a:t>
            </a:r>
            <a:endParaRPr/>
          </a:p>
          <a:p>
            <a:pPr marL="914400" lvl="0" indent="-355600" algn="l" rtl="0">
              <a:lnSpc>
                <a:spcPct val="110000"/>
              </a:lnSpc>
              <a:spcBef>
                <a:spcPts val="1000"/>
              </a:spcBef>
              <a:spcAft>
                <a:spcPts val="0"/>
              </a:spcAft>
              <a:buSzPts val="2000"/>
              <a:buChar char="●"/>
            </a:pPr>
            <a:r>
              <a:rPr lang="en-US"/>
              <a:t>The bottom-line budget for salaries, expenses, and operating capital, respectively, cannot be overspent.</a:t>
            </a:r>
            <a:endParaRPr/>
          </a:p>
          <a:p>
            <a:pPr marL="914400" lvl="0" indent="-355600" algn="l" rtl="0">
              <a:lnSpc>
                <a:spcPct val="110000"/>
              </a:lnSpc>
              <a:spcBef>
                <a:spcPts val="1000"/>
              </a:spcBef>
              <a:spcAft>
                <a:spcPts val="1000"/>
              </a:spcAft>
              <a:buSzPts val="2000"/>
              <a:buChar char="●"/>
            </a:pPr>
            <a:r>
              <a:rPr lang="en-US"/>
              <a:t>The individual line items within three categories can fluctuate, as long as it balances.</a:t>
            </a:r>
            <a:endParaRPr/>
          </a:p>
        </p:txBody>
      </p:sp>
      <p:sp>
        <p:nvSpPr>
          <p:cNvPr id="184" name="Google Shape;184;g3f6d622598a_0_58"/>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lt2"/>
              </a:buClr>
              <a:buSzPts val="2800"/>
              <a:buFont typeface="Georgia"/>
              <a:buNone/>
            </a:pPr>
            <a:r>
              <a:rPr lang="en-US">
                <a:solidFill>
                  <a:schemeClr val="lt2"/>
                </a:solidFill>
              </a:rPr>
              <a:t>Step 2: </a:t>
            </a:r>
            <a:r>
              <a:rPr lang="en-US" i="1">
                <a:solidFill>
                  <a:schemeClr val="lt2"/>
                </a:solidFill>
              </a:rPr>
              <a:t>Know Your Budget Resources</a:t>
            </a:r>
            <a:endParaRPr/>
          </a:p>
        </p:txBody>
      </p:sp>
      <p:pic>
        <p:nvPicPr>
          <p:cNvPr id="185" name="Google Shape;185;g3f6d622598a_0_58" title="Budget Example Visual (1)_page-0001.jpg"/>
          <p:cNvPicPr preferRelativeResize="0"/>
          <p:nvPr/>
        </p:nvPicPr>
        <p:blipFill rotWithShape="1">
          <a:blip r:embed="rId3">
            <a:alphaModFix/>
          </a:blip>
          <a:srcRect t="15515" r="45304" b="11160"/>
          <a:stretch/>
        </p:blipFill>
        <p:spPr>
          <a:xfrm>
            <a:off x="6451875" y="1293975"/>
            <a:ext cx="4918850" cy="37093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1"/>
          <p:cNvSpPr txBox="1">
            <a:spLocks noGrp="1"/>
          </p:cNvSpPr>
          <p:nvPr>
            <p:ph type="body" idx="1"/>
          </p:nvPr>
        </p:nvSpPr>
        <p:spPr>
          <a:xfrm>
            <a:off x="571500" y="1170875"/>
            <a:ext cx="11065200" cy="50061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None/>
            </a:pPr>
            <a:r>
              <a:rPr lang="en-US" sz="2200" b="1"/>
              <a:t>Capital budget: </a:t>
            </a:r>
            <a:r>
              <a:rPr lang="en-US" sz="2200"/>
              <a:t>One-time purchases of durable assets above the municipality’s capital threshold.</a:t>
            </a:r>
            <a:endParaRPr sz="2200"/>
          </a:p>
          <a:p>
            <a:pPr marL="914400" lvl="0" indent="-355600" algn="l" rtl="0">
              <a:lnSpc>
                <a:spcPct val="110000"/>
              </a:lnSpc>
              <a:spcBef>
                <a:spcPts val="1000"/>
              </a:spcBef>
              <a:spcAft>
                <a:spcPts val="0"/>
              </a:spcAft>
              <a:buSzPts val="2000"/>
              <a:buChar char="●"/>
            </a:pPr>
            <a:r>
              <a:rPr lang="en-US"/>
              <a:t>Funded outside of the operating budget, often though free cash, borrowing, or a capital stabilization fund</a:t>
            </a:r>
            <a:endParaRPr/>
          </a:p>
          <a:p>
            <a:pPr marL="914400" lvl="0" indent="-355600" algn="l" rtl="0">
              <a:lnSpc>
                <a:spcPct val="110000"/>
              </a:lnSpc>
              <a:spcBef>
                <a:spcPts val="1000"/>
              </a:spcBef>
              <a:spcAft>
                <a:spcPts val="0"/>
              </a:spcAft>
              <a:buSzPts val="2000"/>
              <a:buChar char="●"/>
            </a:pPr>
            <a:r>
              <a:rPr lang="en-US"/>
              <a:t>If it lasts more than a few years and costs more than your municipality’s threshold, put it in the capital plan, not expenses</a:t>
            </a:r>
            <a:endParaRPr/>
          </a:p>
          <a:p>
            <a:pPr marL="1371600" lvl="1" indent="-368300" algn="l" rtl="0">
              <a:lnSpc>
                <a:spcPct val="110000"/>
              </a:lnSpc>
              <a:spcBef>
                <a:spcPts val="1000"/>
              </a:spcBef>
              <a:spcAft>
                <a:spcPts val="0"/>
              </a:spcAft>
              <a:buSzPts val="2200"/>
              <a:buChar char="○"/>
            </a:pPr>
            <a:r>
              <a:rPr lang="en-US"/>
              <a:t>Thresholds vary by municipality. Ask your Finance contact for the number in writing before building next year's request.</a:t>
            </a:r>
            <a:endParaRPr/>
          </a:p>
          <a:p>
            <a:pPr marL="1371600" lvl="1" indent="-368300" algn="l" rtl="0">
              <a:lnSpc>
                <a:spcPct val="110000"/>
              </a:lnSpc>
              <a:spcBef>
                <a:spcPts val="1000"/>
              </a:spcBef>
              <a:spcAft>
                <a:spcPts val="1000"/>
              </a:spcAft>
              <a:buSzPts val="2200"/>
              <a:buChar char="○"/>
            </a:pPr>
            <a:r>
              <a:rPr lang="en-US"/>
              <a:t>Capital plans run on a rolling five‑year time horizon. Getting a vehicle into year five of the capital plan today is heckuva lot easier than finding the money in year one.</a:t>
            </a:r>
            <a:endParaRPr/>
          </a:p>
        </p:txBody>
      </p:sp>
      <p:sp>
        <p:nvSpPr>
          <p:cNvPr id="192" name="Google Shape;192;p11"/>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lt2"/>
              </a:buClr>
              <a:buSzPts val="2800"/>
              <a:buFont typeface="Georgia"/>
              <a:buNone/>
            </a:pPr>
            <a:r>
              <a:rPr lang="en-US">
                <a:solidFill>
                  <a:schemeClr val="lt2"/>
                </a:solidFill>
              </a:rPr>
              <a:t>Step 2: </a:t>
            </a:r>
            <a:r>
              <a:rPr lang="en-US" i="1">
                <a:solidFill>
                  <a:schemeClr val="lt2"/>
                </a:solidFill>
              </a:rPr>
              <a:t>Know Your Budget Resources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2"/>
          <p:cNvSpPr txBox="1">
            <a:spLocks noGrp="1"/>
          </p:cNvSpPr>
          <p:nvPr>
            <p:ph type="body" idx="1"/>
          </p:nvPr>
        </p:nvSpPr>
        <p:spPr>
          <a:xfrm>
            <a:off x="571500" y="1170875"/>
            <a:ext cx="11065200" cy="50061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None/>
            </a:pPr>
            <a:r>
              <a:rPr lang="en-US" sz="2200" b="1"/>
              <a:t>Grant funds: </a:t>
            </a:r>
            <a:r>
              <a:rPr lang="en-US" sz="2200"/>
              <a:t>Money awarded for a defined scope and period.</a:t>
            </a:r>
            <a:endParaRPr sz="2200"/>
          </a:p>
          <a:p>
            <a:pPr marL="914400" lvl="0" indent="-355600" algn="l" rtl="0">
              <a:lnSpc>
                <a:spcPct val="110000"/>
              </a:lnSpc>
              <a:spcBef>
                <a:spcPts val="1000"/>
              </a:spcBef>
              <a:spcAft>
                <a:spcPts val="0"/>
              </a:spcAft>
              <a:buSzPts val="2000"/>
              <a:buChar char="●"/>
            </a:pPr>
            <a:r>
              <a:rPr lang="en-US"/>
              <a:t>Restricted to the purpose in the award, but the restriction is a conversation</a:t>
            </a:r>
            <a:endParaRPr/>
          </a:p>
          <a:p>
            <a:pPr marL="914400" lvl="0" indent="-355600" algn="l" rtl="0">
              <a:lnSpc>
                <a:spcPct val="110000"/>
              </a:lnSpc>
              <a:spcBef>
                <a:spcPts val="1000"/>
              </a:spcBef>
              <a:spcAft>
                <a:spcPts val="0"/>
              </a:spcAft>
              <a:buSzPts val="2000"/>
              <a:buChar char="●"/>
            </a:pPr>
            <a:r>
              <a:rPr lang="en-US"/>
              <a:t>With funder approval, you can cross the line. Budget amendments and no-cost extensions are routine.</a:t>
            </a:r>
            <a:endParaRPr/>
          </a:p>
          <a:p>
            <a:pPr marL="914400" lvl="0" indent="-355600" algn="l" rtl="0">
              <a:lnSpc>
                <a:spcPct val="110000"/>
              </a:lnSpc>
              <a:spcBef>
                <a:spcPts val="1000"/>
              </a:spcBef>
              <a:spcAft>
                <a:spcPts val="0"/>
              </a:spcAft>
              <a:buSzPts val="2000"/>
              <a:buChar char="●"/>
            </a:pPr>
            <a:r>
              <a:rPr lang="en-US"/>
              <a:t>Spending the award</a:t>
            </a:r>
            <a:endParaRPr/>
          </a:p>
          <a:p>
            <a:pPr marL="1371600" lvl="0" indent="-355600" algn="l" rtl="0">
              <a:lnSpc>
                <a:spcPct val="110000"/>
              </a:lnSpc>
              <a:spcBef>
                <a:spcPts val="1000"/>
              </a:spcBef>
              <a:spcAft>
                <a:spcPts val="0"/>
              </a:spcAft>
              <a:buSzPts val="2000"/>
              <a:buAutoNum type="arabicPeriod"/>
            </a:pPr>
            <a:r>
              <a:rPr lang="en-US"/>
              <a:t>Read the terms before spending</a:t>
            </a:r>
            <a:endParaRPr/>
          </a:p>
          <a:p>
            <a:pPr marL="1371600" lvl="0" indent="-355600" algn="l" rtl="0">
              <a:lnSpc>
                <a:spcPct val="110000"/>
              </a:lnSpc>
              <a:spcBef>
                <a:spcPts val="1000"/>
              </a:spcBef>
              <a:spcAft>
                <a:spcPts val="0"/>
              </a:spcAft>
              <a:buSzPts val="2000"/>
              <a:buAutoNum type="arabicPeriod"/>
            </a:pPr>
            <a:r>
              <a:rPr lang="en-US"/>
              <a:t>Flag variance at the halfway point</a:t>
            </a:r>
            <a:endParaRPr/>
          </a:p>
          <a:p>
            <a:pPr marL="1371600" lvl="0" indent="-355600" algn="l" rtl="0">
              <a:lnSpc>
                <a:spcPct val="110000"/>
              </a:lnSpc>
              <a:spcBef>
                <a:spcPts val="1000"/>
              </a:spcBef>
              <a:spcAft>
                <a:spcPts val="0"/>
              </a:spcAft>
              <a:buSzPts val="2000"/>
              <a:buAutoNum type="arabicPeriod"/>
            </a:pPr>
            <a:r>
              <a:rPr lang="en-US"/>
              <a:t>Get the approval in writing</a:t>
            </a:r>
            <a:endParaRPr/>
          </a:p>
          <a:p>
            <a:pPr marL="1371600" lvl="0" indent="-355600" algn="l" rtl="0">
              <a:lnSpc>
                <a:spcPct val="110000"/>
              </a:lnSpc>
              <a:spcBef>
                <a:spcPts val="1000"/>
              </a:spcBef>
              <a:spcAft>
                <a:spcPts val="1000"/>
              </a:spcAft>
              <a:buSzPts val="2000"/>
              <a:buAutoNum type="arabicPeriod"/>
            </a:pPr>
            <a:r>
              <a:rPr lang="en-US"/>
              <a:t>Never assume it renews</a:t>
            </a:r>
            <a:endParaRPr/>
          </a:p>
        </p:txBody>
      </p:sp>
      <p:sp>
        <p:nvSpPr>
          <p:cNvPr id="199" name="Google Shape;199;p12"/>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lt2"/>
              </a:buClr>
              <a:buSzPts val="2800"/>
              <a:buFont typeface="Georgia"/>
              <a:buNone/>
            </a:pPr>
            <a:r>
              <a:rPr lang="en-US">
                <a:solidFill>
                  <a:schemeClr val="lt2"/>
                </a:solidFill>
              </a:rPr>
              <a:t>Step 2: </a:t>
            </a:r>
            <a:r>
              <a:rPr lang="en-US" i="1">
                <a:solidFill>
                  <a:schemeClr val="lt2"/>
                </a:solidFill>
              </a:rPr>
              <a:t>Know Your Budget Resources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3"/>
          <p:cNvSpPr txBox="1">
            <a:spLocks noGrp="1"/>
          </p:cNvSpPr>
          <p:nvPr>
            <p:ph type="body" idx="1"/>
          </p:nvPr>
        </p:nvSpPr>
        <p:spPr>
          <a:xfrm>
            <a:off x="571500" y="1170875"/>
            <a:ext cx="11065200" cy="50061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None/>
            </a:pPr>
            <a:r>
              <a:rPr lang="en-US" sz="2200" b="1"/>
              <a:t>Revolving and Donation funds: </a:t>
            </a:r>
            <a:r>
              <a:rPr lang="en-US" sz="2200"/>
              <a:t>Revolving accounts are fed by the fees of the program they support (e.g., vaccinations, clinics). Donation accounts hold money given for a stated purpose.</a:t>
            </a:r>
            <a:endParaRPr sz="2200"/>
          </a:p>
          <a:p>
            <a:pPr marL="914400" lvl="0" indent="-355600" algn="l" rtl="0">
              <a:lnSpc>
                <a:spcPct val="110000"/>
              </a:lnSpc>
              <a:spcBef>
                <a:spcPts val="1000"/>
              </a:spcBef>
              <a:spcAft>
                <a:spcPts val="0"/>
              </a:spcAft>
              <a:buSzPts val="2000"/>
              <a:buChar char="●"/>
            </a:pPr>
            <a:r>
              <a:rPr lang="en-US"/>
              <a:t>Beneficial for program costs and per diem help, risky as the foundation for a permanent position</a:t>
            </a:r>
            <a:endParaRPr/>
          </a:p>
          <a:p>
            <a:pPr marL="914400" lvl="0" indent="-355600" algn="l" rtl="0">
              <a:lnSpc>
                <a:spcPct val="110000"/>
              </a:lnSpc>
              <a:spcBef>
                <a:spcPts val="1000"/>
              </a:spcBef>
              <a:spcAft>
                <a:spcPts val="0"/>
              </a:spcAft>
              <a:buSzPts val="2000"/>
              <a:buChar char="●"/>
            </a:pPr>
            <a:r>
              <a:rPr lang="en-US"/>
              <a:t>These funds do not retain interest, interest accrues to the municipality’s general fund</a:t>
            </a:r>
            <a:endParaRPr/>
          </a:p>
          <a:p>
            <a:pPr marL="914400" lvl="0" indent="-355600" algn="l" rtl="0">
              <a:lnSpc>
                <a:spcPct val="110000"/>
              </a:lnSpc>
              <a:spcBef>
                <a:spcPts val="1000"/>
              </a:spcBef>
              <a:spcAft>
                <a:spcPts val="0"/>
              </a:spcAft>
              <a:buSzPts val="2000"/>
              <a:buChar char="●"/>
            </a:pPr>
            <a:r>
              <a:rPr lang="en-US"/>
              <a:t>Rolls over year-to-year (“durable” funding)</a:t>
            </a:r>
            <a:endParaRPr/>
          </a:p>
          <a:p>
            <a:pPr marL="914400" lvl="0" indent="-355600" algn="l" rtl="0">
              <a:lnSpc>
                <a:spcPct val="110000"/>
              </a:lnSpc>
              <a:spcBef>
                <a:spcPts val="1000"/>
              </a:spcBef>
              <a:spcAft>
                <a:spcPts val="0"/>
              </a:spcAft>
              <a:buSzPts val="2000"/>
              <a:buChar char="●"/>
            </a:pPr>
            <a:r>
              <a:rPr lang="en-US"/>
              <a:t>Restrictions on full-time salary and fringe for revolving funds</a:t>
            </a:r>
            <a:endParaRPr/>
          </a:p>
          <a:p>
            <a:pPr marL="914400" lvl="0" indent="-355600" algn="l" rtl="0">
              <a:lnSpc>
                <a:spcPct val="110000"/>
              </a:lnSpc>
              <a:spcBef>
                <a:spcPts val="1000"/>
              </a:spcBef>
              <a:spcAft>
                <a:spcPts val="0"/>
              </a:spcAft>
              <a:buSzPts val="2000"/>
              <a:buChar char="●"/>
            </a:pPr>
            <a:r>
              <a:rPr lang="en-US"/>
              <a:t>Annual spending cap is set by a vote of the legislative body (Town Meeting or City Council) </a:t>
            </a:r>
            <a:endParaRPr/>
          </a:p>
          <a:p>
            <a:pPr marL="342900" lvl="2" indent="-215900" algn="l" rtl="0">
              <a:lnSpc>
                <a:spcPct val="110000"/>
              </a:lnSpc>
              <a:spcBef>
                <a:spcPts val="1000"/>
              </a:spcBef>
              <a:spcAft>
                <a:spcPts val="1000"/>
              </a:spcAft>
              <a:buClr>
                <a:schemeClr val="lt2"/>
              </a:buClr>
              <a:buSzPts val="2000"/>
              <a:buFont typeface="Arial"/>
              <a:buNone/>
            </a:pPr>
            <a:endParaRPr/>
          </a:p>
        </p:txBody>
      </p:sp>
      <p:sp>
        <p:nvSpPr>
          <p:cNvPr id="206" name="Google Shape;206;p13"/>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lt2"/>
              </a:buClr>
              <a:buSzPts val="2800"/>
              <a:buFont typeface="Georgia"/>
              <a:buNone/>
            </a:pPr>
            <a:r>
              <a:rPr lang="en-US">
                <a:solidFill>
                  <a:schemeClr val="lt2"/>
                </a:solidFill>
              </a:rPr>
              <a:t>Step 2: </a:t>
            </a:r>
            <a:r>
              <a:rPr lang="en-US" i="1">
                <a:solidFill>
                  <a:schemeClr val="lt2"/>
                </a:solidFill>
              </a:rPr>
              <a:t>Know Your Budget Resources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4"/>
          <p:cNvSpPr txBox="1">
            <a:spLocks noGrp="1"/>
          </p:cNvSpPr>
          <p:nvPr>
            <p:ph type="body" idx="1"/>
          </p:nvPr>
        </p:nvSpPr>
        <p:spPr>
          <a:xfrm>
            <a:off x="571500" y="1170875"/>
            <a:ext cx="11065200" cy="50061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None/>
            </a:pPr>
            <a:r>
              <a:rPr lang="en-US" sz="2200" b="1"/>
              <a:t>Opioid Settlement funds</a:t>
            </a:r>
            <a:r>
              <a:rPr lang="en-US" sz="2200"/>
              <a:t>: Your municipality’s share of state or federal opioid settlements, paid out over years and restricted to approved abatement uses. </a:t>
            </a:r>
            <a:endParaRPr sz="2200"/>
          </a:p>
          <a:p>
            <a:pPr marL="914400" lvl="0" indent="-355600" algn="l" rtl="0">
              <a:lnSpc>
                <a:spcPct val="110000"/>
              </a:lnSpc>
              <a:spcBef>
                <a:spcPts val="1000"/>
              </a:spcBef>
              <a:spcAft>
                <a:spcPts val="0"/>
              </a:spcAft>
              <a:buSzPts val="2000"/>
              <a:buChar char="●"/>
            </a:pPr>
            <a:r>
              <a:rPr lang="en-US"/>
              <a:t>Retains interest within the fund and rolls over year-to-year</a:t>
            </a:r>
            <a:endParaRPr/>
          </a:p>
          <a:p>
            <a:pPr marL="914400" lvl="0" indent="-355600" algn="l" rtl="0">
              <a:lnSpc>
                <a:spcPct val="110000"/>
              </a:lnSpc>
              <a:spcBef>
                <a:spcPts val="1000"/>
              </a:spcBef>
              <a:spcAft>
                <a:spcPts val="0"/>
              </a:spcAft>
              <a:buSzPts val="2000"/>
              <a:buChar char="●"/>
            </a:pPr>
            <a:r>
              <a:rPr lang="en-US"/>
              <a:t>Use these funds for commitments longer than a single fiscal year and document the abatement justification for every dollar</a:t>
            </a:r>
            <a:endParaRPr/>
          </a:p>
          <a:p>
            <a:pPr marL="914400" lvl="0" indent="-355600" algn="l" rtl="0">
              <a:lnSpc>
                <a:spcPct val="110000"/>
              </a:lnSpc>
              <a:spcBef>
                <a:spcPts val="1000"/>
              </a:spcBef>
              <a:spcAft>
                <a:spcPts val="1000"/>
              </a:spcAft>
              <a:buSzPts val="2000"/>
              <a:buChar char="●"/>
            </a:pPr>
            <a:r>
              <a:rPr lang="en-US"/>
              <a:t>Because these funds are public and public reporting is required, settlement spending is an excellent storytelling tool with your Select Board and residents</a:t>
            </a:r>
            <a:endParaRPr/>
          </a:p>
        </p:txBody>
      </p:sp>
      <p:sp>
        <p:nvSpPr>
          <p:cNvPr id="213" name="Google Shape;213;p14"/>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lt2"/>
              </a:buClr>
              <a:buSzPts val="2800"/>
              <a:buFont typeface="Georgia"/>
              <a:buNone/>
            </a:pPr>
            <a:r>
              <a:rPr lang="en-US">
                <a:solidFill>
                  <a:schemeClr val="lt2"/>
                </a:solidFill>
              </a:rPr>
              <a:t>Step 2: </a:t>
            </a:r>
            <a:r>
              <a:rPr lang="en-US" i="1">
                <a:solidFill>
                  <a:schemeClr val="lt2"/>
                </a:solidFill>
              </a:rPr>
              <a:t>Know Your Budget Resources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5"/>
          <p:cNvSpPr txBox="1">
            <a:spLocks noGrp="1"/>
          </p:cNvSpPr>
          <p:nvPr>
            <p:ph type="body" idx="1"/>
          </p:nvPr>
        </p:nvSpPr>
        <p:spPr>
          <a:xfrm>
            <a:off x="571500" y="1170875"/>
            <a:ext cx="6486600" cy="50061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None/>
            </a:pPr>
            <a:r>
              <a:rPr lang="en-US" sz="22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Trust funds</a:t>
            </a:r>
            <a:r>
              <a:rPr lang="en-US" sz="2200" b="1"/>
              <a:t>: </a:t>
            </a:r>
            <a:r>
              <a:rPr lang="en-US" sz="2200"/>
              <a:t>Gifts and bequests held by the town under the terms of the original instrument.</a:t>
            </a:r>
            <a:r>
              <a:rPr lang="en-US" sz="2200" b="1"/>
              <a:t> </a:t>
            </a:r>
            <a:endParaRPr b="1"/>
          </a:p>
          <a:p>
            <a:pPr marL="457200" lvl="0" indent="-355600" algn="l" rtl="0">
              <a:lnSpc>
                <a:spcPct val="110000"/>
              </a:lnSpc>
              <a:spcBef>
                <a:spcPts val="1000"/>
              </a:spcBef>
              <a:spcAft>
                <a:spcPts val="0"/>
              </a:spcAft>
              <a:buSzPts val="2000"/>
              <a:buChar char="●"/>
            </a:pPr>
            <a:r>
              <a:rPr lang="en-US"/>
              <a:t>Retained interest</a:t>
            </a:r>
            <a:endParaRPr/>
          </a:p>
          <a:p>
            <a:pPr marL="457200" lvl="0" indent="-355600" algn="l" rtl="0">
              <a:lnSpc>
                <a:spcPct val="110000"/>
              </a:lnSpc>
              <a:spcBef>
                <a:spcPts val="1000"/>
              </a:spcBef>
              <a:spcAft>
                <a:spcPts val="0"/>
              </a:spcAft>
              <a:buSzPts val="2000"/>
              <a:buChar char="●"/>
            </a:pPr>
            <a:r>
              <a:rPr lang="en-US"/>
              <a:t>Find the original document and read it</a:t>
            </a:r>
            <a:endParaRPr/>
          </a:p>
          <a:p>
            <a:pPr marL="457200" lvl="0" indent="-355600" algn="l" rtl="0">
              <a:lnSpc>
                <a:spcPct val="110000"/>
              </a:lnSpc>
              <a:spcBef>
                <a:spcPts val="1000"/>
              </a:spcBef>
              <a:spcAft>
                <a:spcPts val="1000"/>
              </a:spcAft>
              <a:buSzPts val="2000"/>
              <a:buChar char="●"/>
            </a:pPr>
            <a:r>
              <a:rPr lang="en-US"/>
              <a:t>Institutional memory shrinks the purpose over time, work with the Treasurer and Town Counsel to confirm the real terms</a:t>
            </a:r>
            <a:endParaRPr/>
          </a:p>
        </p:txBody>
      </p:sp>
      <p:sp>
        <p:nvSpPr>
          <p:cNvPr id="220" name="Google Shape;220;p15"/>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lt2"/>
              </a:buClr>
              <a:buSzPts val="2800"/>
              <a:buFont typeface="Georgia"/>
              <a:buNone/>
            </a:pPr>
            <a:r>
              <a:rPr lang="en-US">
                <a:solidFill>
                  <a:schemeClr val="lt2"/>
                </a:solidFill>
              </a:rPr>
              <a:t>Step 2: </a:t>
            </a:r>
            <a:r>
              <a:rPr lang="en-US" i="1">
                <a:solidFill>
                  <a:schemeClr val="lt2"/>
                </a:solidFill>
              </a:rPr>
              <a:t>Know Your Budget Resources</a:t>
            </a:r>
            <a:endParaRPr/>
          </a:p>
        </p:txBody>
      </p:sp>
      <p:pic>
        <p:nvPicPr>
          <p:cNvPr id="221" name="Google Shape;221;p15" title="Tolman Trust_page-0001.jpg"/>
          <p:cNvPicPr preferRelativeResize="0"/>
          <p:nvPr/>
        </p:nvPicPr>
        <p:blipFill rotWithShape="1">
          <a:blip r:embed="rId3">
            <a:alphaModFix/>
          </a:blip>
          <a:srcRect l="15867" t="9067" r="3715" b="16183"/>
          <a:stretch/>
        </p:blipFill>
        <p:spPr>
          <a:xfrm>
            <a:off x="7436625" y="1170875"/>
            <a:ext cx="4096499" cy="492789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6"/>
          <p:cNvSpPr txBox="1">
            <a:spLocks noGrp="1"/>
          </p:cNvSpPr>
          <p:nvPr>
            <p:ph type="title"/>
          </p:nvPr>
        </p:nvSpPr>
        <p:spPr>
          <a:xfrm>
            <a:off x="571500" y="2080724"/>
            <a:ext cx="11049000" cy="17550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002B5C"/>
              </a:buClr>
              <a:buSzPts val="4400"/>
              <a:buFont typeface="Georgia"/>
              <a:buNone/>
            </a:pPr>
            <a:r>
              <a:rPr lang="en-US">
                <a:latin typeface="Bookman Old Style"/>
                <a:ea typeface="Bookman Old Style"/>
                <a:cs typeface="Bookman Old Style"/>
                <a:sym typeface="Bookman Old Style"/>
              </a:rPr>
              <a:t>Managing a Budget:</a:t>
            </a:r>
            <a:endParaRPr>
              <a:latin typeface="Bookman Old Style"/>
              <a:ea typeface="Bookman Old Style"/>
              <a:cs typeface="Bookman Old Style"/>
              <a:sym typeface="Bookman Old Style"/>
            </a:endParaRPr>
          </a:p>
          <a:p>
            <a:pPr marL="0" lvl="0" indent="0" algn="l" rtl="0">
              <a:lnSpc>
                <a:spcPct val="90000"/>
              </a:lnSpc>
              <a:spcBef>
                <a:spcPts val="2000"/>
              </a:spcBef>
              <a:spcAft>
                <a:spcPts val="0"/>
              </a:spcAft>
              <a:buClr>
                <a:srgbClr val="002B5C"/>
              </a:buClr>
              <a:buSzPts val="4400"/>
              <a:buFont typeface="Georgia"/>
              <a:buNone/>
            </a:pPr>
            <a:r>
              <a:rPr lang="en-US" sz="3300" b="0" i="1">
                <a:solidFill>
                  <a:schemeClr val="lt2"/>
                </a:solidFill>
                <a:latin typeface="Bookman Old Style"/>
                <a:ea typeface="Bookman Old Style"/>
                <a:cs typeface="Bookman Old Style"/>
                <a:sym typeface="Bookman Old Style"/>
              </a:rPr>
              <a:t>Best Practices for Budget Planning and Development</a:t>
            </a:r>
            <a:endParaRPr sz="3300" b="0" i="1">
              <a:solidFill>
                <a:schemeClr val="lt2"/>
              </a:solidFill>
              <a:latin typeface="Bookman Old Style"/>
              <a:ea typeface="Bookman Old Style"/>
              <a:cs typeface="Bookman Old Style"/>
              <a:sym typeface="Bookman Old Styl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7"/>
          <p:cNvSpPr txBox="1">
            <a:spLocks noGrp="1"/>
          </p:cNvSpPr>
          <p:nvPr>
            <p:ph type="title"/>
          </p:nvPr>
        </p:nvSpPr>
        <p:spPr>
          <a:xfrm>
            <a:off x="571501" y="299811"/>
            <a:ext cx="11065132" cy="398803"/>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rgbClr val="002B5C"/>
              </a:buClr>
              <a:buSzPts val="2800"/>
              <a:buFont typeface="Georgia"/>
              <a:buNone/>
            </a:pPr>
            <a:r>
              <a:rPr lang="en-US"/>
              <a:t>Managing a Budget</a:t>
            </a:r>
            <a:endParaRPr/>
          </a:p>
        </p:txBody>
      </p:sp>
      <p:sp>
        <p:nvSpPr>
          <p:cNvPr id="233" name="Google Shape;233;p17"/>
          <p:cNvSpPr txBox="1">
            <a:spLocks noGrp="1"/>
          </p:cNvSpPr>
          <p:nvPr>
            <p:ph type="body" idx="1"/>
          </p:nvPr>
        </p:nvSpPr>
        <p:spPr>
          <a:xfrm>
            <a:off x="571500" y="1289304"/>
            <a:ext cx="11065200" cy="3987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1000"/>
              </a:spcAft>
              <a:buNone/>
            </a:pPr>
            <a:r>
              <a:rPr lang="en-US" sz="2200"/>
              <a:t>Budget management strategies, at different scales…</a:t>
            </a:r>
            <a:endParaRPr/>
          </a:p>
        </p:txBody>
      </p:sp>
      <p:sp>
        <p:nvSpPr>
          <p:cNvPr id="234" name="Google Shape;234;p17"/>
          <p:cNvSpPr txBox="1"/>
          <p:nvPr/>
        </p:nvSpPr>
        <p:spPr>
          <a:xfrm>
            <a:off x="571463" y="1968500"/>
            <a:ext cx="5321700" cy="3520500"/>
          </a:xfrm>
          <a:prstGeom prst="rect">
            <a:avLst/>
          </a:prstGeom>
          <a:noFill/>
          <a:ln w="9525" cap="flat" cmpd="sng">
            <a:solidFill>
              <a:srgbClr val="A6A6A6"/>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p:txBody>
      </p:sp>
      <p:sp>
        <p:nvSpPr>
          <p:cNvPr id="235" name="Google Shape;235;p17"/>
          <p:cNvSpPr txBox="1"/>
          <p:nvPr/>
        </p:nvSpPr>
        <p:spPr>
          <a:xfrm>
            <a:off x="571463" y="1968500"/>
            <a:ext cx="5321700" cy="633300"/>
          </a:xfrm>
          <a:prstGeom prst="rect">
            <a:avLst/>
          </a:prstGeom>
          <a:solidFill>
            <a:srgbClr val="002B5C"/>
          </a:solidFill>
          <a:ln>
            <a:noFill/>
          </a:ln>
        </p:spPr>
        <p:txBody>
          <a:bodyPr spcFirstLastPara="1" wrap="square" lIns="182875" tIns="182875" rIns="182875" bIns="182875" anchor="t" anchorCtr="0">
            <a:noAutofit/>
          </a:bodyPr>
          <a:lstStyle/>
          <a:p>
            <a:pPr marL="0" lvl="0" indent="0" algn="l" rtl="0">
              <a:spcBef>
                <a:spcPts val="0"/>
              </a:spcBef>
              <a:spcAft>
                <a:spcPts val="0"/>
              </a:spcAft>
              <a:buNone/>
            </a:pPr>
            <a:r>
              <a:rPr lang="en-US" sz="1800" b="1">
                <a:solidFill>
                  <a:schemeClr val="lt1"/>
                </a:solidFill>
                <a:latin typeface="Helvetica Neue"/>
                <a:ea typeface="Helvetica Neue"/>
                <a:cs typeface="Helvetica Neue"/>
                <a:sym typeface="Helvetica Neue"/>
              </a:rPr>
              <a:t>Project or Program</a:t>
            </a:r>
            <a:endParaRPr sz="1800" b="1">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457200" lvl="0" indent="-234950" algn="l" rtl="0">
              <a:spcBef>
                <a:spcPts val="0"/>
              </a:spcBef>
              <a:spcAft>
                <a:spcPts val="0"/>
              </a:spcAft>
              <a:buClr>
                <a:srgbClr val="B58D54"/>
              </a:buClr>
              <a:buSzPts val="100"/>
              <a:buFont typeface="Helvetica Neue"/>
              <a:buChar char="●"/>
            </a:pPr>
            <a:endParaRPr sz="100">
              <a:solidFill>
                <a:srgbClr val="00295C"/>
              </a:solidFill>
              <a:latin typeface="Helvetica Neue"/>
              <a:ea typeface="Helvetica Neue"/>
              <a:cs typeface="Helvetica Neue"/>
              <a:sym typeface="Helvetica Neue"/>
            </a:endParaRPr>
          </a:p>
          <a:p>
            <a:pPr marL="457200" lvl="0" indent="-355600" algn="l" rtl="0">
              <a:spcBef>
                <a:spcPts val="1000"/>
              </a:spcBef>
              <a:spcAft>
                <a:spcPts val="0"/>
              </a:spcAft>
              <a:buClr>
                <a:srgbClr val="B58D54"/>
              </a:buClr>
              <a:buSzPts val="2000"/>
              <a:buFont typeface="Helvetica Neue"/>
              <a:buChar char="●"/>
            </a:pPr>
            <a:r>
              <a:rPr lang="en-US" sz="2000">
                <a:solidFill>
                  <a:srgbClr val="00295C"/>
                </a:solidFill>
                <a:latin typeface="Helvetica Neue"/>
                <a:ea typeface="Helvetica Neue"/>
                <a:cs typeface="Helvetica Neue"/>
                <a:sym typeface="Helvetica Neue"/>
              </a:rPr>
              <a:t>One scope</a:t>
            </a:r>
            <a:endParaRPr sz="2000">
              <a:solidFill>
                <a:srgbClr val="00295C"/>
              </a:solidFill>
              <a:latin typeface="Helvetica Neue"/>
              <a:ea typeface="Helvetica Neue"/>
              <a:cs typeface="Helvetica Neue"/>
              <a:sym typeface="Helvetica Neue"/>
            </a:endParaRPr>
          </a:p>
          <a:p>
            <a:pPr marL="457200" lvl="0" indent="-355600" algn="l" rtl="0">
              <a:spcBef>
                <a:spcPts val="1500"/>
              </a:spcBef>
              <a:spcAft>
                <a:spcPts val="0"/>
              </a:spcAft>
              <a:buClr>
                <a:srgbClr val="B58D54"/>
              </a:buClr>
              <a:buSzPts val="2000"/>
              <a:buFont typeface="Helvetica Neue"/>
              <a:buChar char="●"/>
            </a:pPr>
            <a:r>
              <a:rPr lang="en-US" sz="2000">
                <a:solidFill>
                  <a:srgbClr val="00295C"/>
                </a:solidFill>
                <a:latin typeface="Helvetica Neue"/>
                <a:ea typeface="Helvetica Neue"/>
                <a:cs typeface="Helvetica Neue"/>
                <a:sym typeface="Helvetica Neue"/>
              </a:rPr>
              <a:t>One funding source</a:t>
            </a:r>
            <a:endParaRPr sz="2000">
              <a:solidFill>
                <a:srgbClr val="00295C"/>
              </a:solidFill>
              <a:latin typeface="Helvetica Neue"/>
              <a:ea typeface="Helvetica Neue"/>
              <a:cs typeface="Helvetica Neue"/>
              <a:sym typeface="Helvetica Neue"/>
            </a:endParaRPr>
          </a:p>
          <a:p>
            <a:pPr marL="457200" lvl="0" indent="-355600" algn="l" rtl="0">
              <a:spcBef>
                <a:spcPts val="1500"/>
              </a:spcBef>
              <a:spcAft>
                <a:spcPts val="1500"/>
              </a:spcAft>
              <a:buClr>
                <a:srgbClr val="B58D54"/>
              </a:buClr>
              <a:buSzPts val="2000"/>
              <a:buFont typeface="Helvetica Neue"/>
              <a:buChar char="●"/>
            </a:pPr>
            <a:r>
              <a:rPr lang="en-US" sz="2000">
                <a:solidFill>
                  <a:srgbClr val="00295C"/>
                </a:solidFill>
                <a:latin typeface="Helvetica Neue"/>
                <a:ea typeface="Helvetica Neue"/>
                <a:cs typeface="Helvetica Neue"/>
                <a:sym typeface="Helvetica Neue"/>
              </a:rPr>
              <a:t>One timeline</a:t>
            </a:r>
            <a:endParaRPr sz="2000">
              <a:solidFill>
                <a:srgbClr val="00295C"/>
              </a:solidFill>
              <a:latin typeface="Helvetica Neue"/>
              <a:ea typeface="Helvetica Neue"/>
              <a:cs typeface="Helvetica Neue"/>
              <a:sym typeface="Helvetica Neue"/>
            </a:endParaRPr>
          </a:p>
        </p:txBody>
      </p:sp>
      <p:sp>
        <p:nvSpPr>
          <p:cNvPr id="236" name="Google Shape;236;p17"/>
          <p:cNvSpPr txBox="1"/>
          <p:nvPr/>
        </p:nvSpPr>
        <p:spPr>
          <a:xfrm>
            <a:off x="6315038" y="1968500"/>
            <a:ext cx="5321700" cy="3517800"/>
          </a:xfrm>
          <a:prstGeom prst="rect">
            <a:avLst/>
          </a:prstGeom>
          <a:noFill/>
          <a:ln w="9525" cap="flat" cmpd="sng">
            <a:solidFill>
              <a:srgbClr val="A6A6A6"/>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p:txBody>
      </p:sp>
      <p:sp>
        <p:nvSpPr>
          <p:cNvPr id="237" name="Google Shape;237;p17"/>
          <p:cNvSpPr txBox="1"/>
          <p:nvPr/>
        </p:nvSpPr>
        <p:spPr>
          <a:xfrm>
            <a:off x="6315038" y="1968500"/>
            <a:ext cx="5321700" cy="633300"/>
          </a:xfrm>
          <a:prstGeom prst="rect">
            <a:avLst/>
          </a:prstGeom>
          <a:solidFill>
            <a:srgbClr val="002B5C"/>
          </a:solidFill>
          <a:ln>
            <a:noFill/>
          </a:ln>
        </p:spPr>
        <p:txBody>
          <a:bodyPr spcFirstLastPara="1" wrap="square" lIns="182875" tIns="182875" rIns="182875" bIns="182875" anchor="t" anchorCtr="0">
            <a:noAutofit/>
          </a:bodyPr>
          <a:lstStyle/>
          <a:p>
            <a:pPr marL="0" lvl="0" indent="0" algn="l" rtl="0">
              <a:spcBef>
                <a:spcPts val="0"/>
              </a:spcBef>
              <a:spcAft>
                <a:spcPts val="0"/>
              </a:spcAft>
              <a:buNone/>
            </a:pPr>
            <a:r>
              <a:rPr lang="en-US" sz="1800" b="1">
                <a:solidFill>
                  <a:schemeClr val="lt1"/>
                </a:solidFill>
                <a:latin typeface="Helvetica Neue"/>
                <a:ea typeface="Helvetica Neue"/>
                <a:cs typeface="Helvetica Neue"/>
                <a:sym typeface="Helvetica Neue"/>
              </a:rPr>
              <a:t>Department or Division</a:t>
            </a:r>
            <a:endParaRPr sz="1800" b="1">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457200" lvl="0" indent="-234950" algn="l" rtl="0">
              <a:spcBef>
                <a:spcPts val="0"/>
              </a:spcBef>
              <a:spcAft>
                <a:spcPts val="0"/>
              </a:spcAft>
              <a:buClr>
                <a:srgbClr val="B58D54"/>
              </a:buClr>
              <a:buSzPts val="100"/>
              <a:buFont typeface="Helvetica Neue"/>
              <a:buChar char="●"/>
            </a:pPr>
            <a:endParaRPr sz="100">
              <a:solidFill>
                <a:srgbClr val="00295C"/>
              </a:solidFill>
              <a:latin typeface="Helvetica Neue"/>
              <a:ea typeface="Helvetica Neue"/>
              <a:cs typeface="Helvetica Neue"/>
              <a:sym typeface="Helvetica Neue"/>
            </a:endParaRPr>
          </a:p>
          <a:p>
            <a:pPr marL="457200" lvl="0" indent="-355600" algn="l" rtl="0">
              <a:spcBef>
                <a:spcPts val="1000"/>
              </a:spcBef>
              <a:spcAft>
                <a:spcPts val="0"/>
              </a:spcAft>
              <a:buClr>
                <a:srgbClr val="B58D54"/>
              </a:buClr>
              <a:buSzPts val="2000"/>
              <a:buFont typeface="Helvetica Neue"/>
              <a:buChar char="●"/>
            </a:pPr>
            <a:r>
              <a:rPr lang="en-US" sz="2000">
                <a:solidFill>
                  <a:srgbClr val="00295C"/>
                </a:solidFill>
                <a:latin typeface="Helvetica Neue"/>
                <a:ea typeface="Helvetica Neue"/>
                <a:cs typeface="Helvetica Neue"/>
                <a:sym typeface="Helvetica Neue"/>
              </a:rPr>
              <a:t>Many scopes</a:t>
            </a:r>
            <a:endParaRPr sz="2000">
              <a:solidFill>
                <a:srgbClr val="00295C"/>
              </a:solidFill>
              <a:latin typeface="Helvetica Neue"/>
              <a:ea typeface="Helvetica Neue"/>
              <a:cs typeface="Helvetica Neue"/>
              <a:sym typeface="Helvetica Neue"/>
            </a:endParaRPr>
          </a:p>
          <a:p>
            <a:pPr marL="457200" lvl="0" indent="-355600" algn="l" rtl="0">
              <a:spcBef>
                <a:spcPts val="1500"/>
              </a:spcBef>
              <a:spcAft>
                <a:spcPts val="0"/>
              </a:spcAft>
              <a:buClr>
                <a:srgbClr val="B58D54"/>
              </a:buClr>
              <a:buSzPts val="2000"/>
              <a:buFont typeface="Helvetica Neue"/>
              <a:buChar char="●"/>
            </a:pPr>
            <a:r>
              <a:rPr lang="en-US" sz="2000">
                <a:solidFill>
                  <a:srgbClr val="00295C"/>
                </a:solidFill>
                <a:latin typeface="Helvetica Neue"/>
                <a:ea typeface="Helvetica Neue"/>
                <a:cs typeface="Helvetica Neue"/>
                <a:sym typeface="Helvetica Neue"/>
              </a:rPr>
              <a:t>Many funding sources</a:t>
            </a:r>
            <a:endParaRPr sz="2000">
              <a:solidFill>
                <a:srgbClr val="00295C"/>
              </a:solidFill>
              <a:latin typeface="Helvetica Neue"/>
              <a:ea typeface="Helvetica Neue"/>
              <a:cs typeface="Helvetica Neue"/>
              <a:sym typeface="Helvetica Neue"/>
            </a:endParaRPr>
          </a:p>
          <a:p>
            <a:pPr marL="457200" lvl="0" indent="-355600" algn="l" rtl="0">
              <a:spcBef>
                <a:spcPts val="1500"/>
              </a:spcBef>
              <a:spcAft>
                <a:spcPts val="1500"/>
              </a:spcAft>
              <a:buClr>
                <a:srgbClr val="B58D54"/>
              </a:buClr>
              <a:buSzPts val="2000"/>
              <a:buFont typeface="Helvetica Neue"/>
              <a:buChar char="●"/>
            </a:pPr>
            <a:r>
              <a:rPr lang="en-US" sz="2000">
                <a:solidFill>
                  <a:srgbClr val="00295C"/>
                </a:solidFill>
                <a:latin typeface="Helvetica Neue"/>
                <a:ea typeface="Helvetica Neue"/>
                <a:cs typeface="Helvetica Neue"/>
                <a:sym typeface="Helvetica Neue"/>
              </a:rPr>
              <a:t>Competing timelines</a:t>
            </a:r>
            <a:endParaRPr sz="2000">
              <a:solidFill>
                <a:srgbClr val="00295C"/>
              </a:solidFill>
              <a:latin typeface="Helvetica Neue"/>
              <a:ea typeface="Helvetica Neue"/>
              <a:cs typeface="Helvetica Neue"/>
              <a:sym typeface="Helvetica Neue"/>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8"/>
          <p:cNvSpPr txBox="1">
            <a:spLocks noGrp="1"/>
          </p:cNvSpPr>
          <p:nvPr>
            <p:ph type="title"/>
          </p:nvPr>
        </p:nvSpPr>
        <p:spPr>
          <a:xfrm>
            <a:off x="571501" y="299811"/>
            <a:ext cx="11065132" cy="398803"/>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rgbClr val="002B5C"/>
              </a:buClr>
              <a:buSzPts val="2800"/>
              <a:buFont typeface="Georgia"/>
              <a:buNone/>
            </a:pPr>
            <a:r>
              <a:rPr lang="en-US"/>
              <a:t>Project Management</a:t>
            </a:r>
            <a:endParaRPr/>
          </a:p>
        </p:txBody>
      </p:sp>
      <p:sp>
        <p:nvSpPr>
          <p:cNvPr id="244" name="Google Shape;244;p18"/>
          <p:cNvSpPr txBox="1">
            <a:spLocks noGrp="1"/>
          </p:cNvSpPr>
          <p:nvPr>
            <p:ph type="body" idx="1"/>
          </p:nvPr>
        </p:nvSpPr>
        <p:spPr>
          <a:xfrm>
            <a:off x="571500" y="1170875"/>
            <a:ext cx="11065200" cy="5006100"/>
          </a:xfrm>
          <a:prstGeom prst="rect">
            <a:avLst/>
          </a:prstGeom>
          <a:noFill/>
          <a:ln>
            <a:noFill/>
          </a:ln>
        </p:spPr>
        <p:txBody>
          <a:bodyPr spcFirstLastPara="1" wrap="square" lIns="0" tIns="0" rIns="0" bIns="0" anchor="t" anchorCtr="0">
            <a:noAutofit/>
          </a:bodyPr>
          <a:lstStyle/>
          <a:p>
            <a:pPr marL="0" lvl="2" indent="0" algn="l" rtl="0">
              <a:lnSpc>
                <a:spcPct val="110000"/>
              </a:lnSpc>
              <a:spcBef>
                <a:spcPts val="0"/>
              </a:spcBef>
              <a:spcAft>
                <a:spcPts val="0"/>
              </a:spcAft>
              <a:buClr>
                <a:schemeClr val="lt2"/>
              </a:buClr>
              <a:buSzPts val="2000"/>
              <a:buNone/>
            </a:pPr>
            <a:r>
              <a:rPr lang="en-US" sz="2200" b="1"/>
              <a:t>Have multiple plans for how you spend</a:t>
            </a:r>
            <a:endParaRPr/>
          </a:p>
          <a:p>
            <a:pPr marL="914400" lvl="0" indent="-355600" algn="l" rtl="0">
              <a:lnSpc>
                <a:spcPct val="110000"/>
              </a:lnSpc>
              <a:spcBef>
                <a:spcPts val="1000"/>
              </a:spcBef>
              <a:spcAft>
                <a:spcPts val="0"/>
              </a:spcAft>
              <a:buSzPts val="2000"/>
              <a:buChar char="●"/>
            </a:pPr>
            <a:r>
              <a:rPr lang="en-US"/>
              <a:t>Name the deliverables the money is paying for and when they will be completed</a:t>
            </a:r>
            <a:endParaRPr/>
          </a:p>
          <a:p>
            <a:pPr marL="914400" lvl="0" indent="-355600" algn="l" rtl="0">
              <a:lnSpc>
                <a:spcPct val="110000"/>
              </a:lnSpc>
              <a:spcBef>
                <a:spcPts val="1000"/>
              </a:spcBef>
              <a:spcAft>
                <a:spcPts val="0"/>
              </a:spcAft>
              <a:buSzPts val="2000"/>
              <a:buChar char="●"/>
            </a:pPr>
            <a:r>
              <a:rPr lang="en-US" i="1"/>
              <a:t>Avoid making decisions under pressure:</a:t>
            </a:r>
            <a:r>
              <a:rPr lang="en-US"/>
              <a:t> Write down in advance what you will do if you are 20% under spent at the midpoint of the fiscal year</a:t>
            </a:r>
            <a:endParaRPr/>
          </a:p>
          <a:p>
            <a:pPr marL="914400" lvl="0" indent="-355600" algn="l" rtl="0">
              <a:lnSpc>
                <a:spcPct val="110000"/>
              </a:lnSpc>
              <a:spcBef>
                <a:spcPts val="1000"/>
              </a:spcBef>
              <a:spcAft>
                <a:spcPts val="1000"/>
              </a:spcAft>
              <a:buSzPts val="2000"/>
              <a:buChar char="●"/>
            </a:pPr>
            <a:r>
              <a:rPr lang="en-US" i="1"/>
              <a:t>Procurement often takes longer than expected: </a:t>
            </a:r>
            <a:r>
              <a:rPr lang="en-US"/>
              <a:t>Build a plan backwards from the deliverable due date to spend down all of your funds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g3f6e90cb93f_0_154"/>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rgbClr val="002B5C"/>
              </a:buClr>
              <a:buSzPts val="2800"/>
              <a:buFont typeface="Georgia"/>
              <a:buNone/>
            </a:pPr>
            <a:r>
              <a:rPr lang="en-US"/>
              <a:t>Project Management</a:t>
            </a:r>
            <a:endParaRPr/>
          </a:p>
        </p:txBody>
      </p:sp>
      <p:sp>
        <p:nvSpPr>
          <p:cNvPr id="251" name="Google Shape;251;g3f6e90cb93f_0_154"/>
          <p:cNvSpPr txBox="1">
            <a:spLocks noGrp="1"/>
          </p:cNvSpPr>
          <p:nvPr>
            <p:ph type="body" idx="1"/>
          </p:nvPr>
        </p:nvSpPr>
        <p:spPr>
          <a:xfrm>
            <a:off x="571500" y="1170875"/>
            <a:ext cx="11065200" cy="1239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2200" b="1"/>
              <a:t>Have a process to monitor your spending</a:t>
            </a:r>
            <a:endParaRPr/>
          </a:p>
          <a:p>
            <a:pPr marL="914400" lvl="0" indent="-355600" algn="l" rtl="0">
              <a:spcBef>
                <a:spcPts val="1000"/>
              </a:spcBef>
              <a:spcAft>
                <a:spcPts val="0"/>
              </a:spcAft>
              <a:buSzPts val="2000"/>
              <a:buChar char="●"/>
            </a:pPr>
            <a:r>
              <a:rPr lang="en-US"/>
              <a:t>Surprises in June are decisions not made in March. Ask what has been ordered but not yet billed</a:t>
            </a:r>
            <a:endParaRPr/>
          </a:p>
          <a:p>
            <a:pPr marL="0" lvl="0" indent="0" algn="l" rtl="0">
              <a:spcBef>
                <a:spcPts val="1000"/>
              </a:spcBef>
              <a:spcAft>
                <a:spcPts val="0"/>
              </a:spcAft>
              <a:buNone/>
            </a:pPr>
            <a:r>
              <a:rPr lang="en-US"/>
              <a:t>Determine how spending will be tracked and the frequency of tracking. Schedule example:</a:t>
            </a:r>
            <a:endParaRPr/>
          </a:p>
          <a:p>
            <a:pPr marL="0" lvl="0" indent="0" algn="l" rtl="0">
              <a:lnSpc>
                <a:spcPct val="110000"/>
              </a:lnSpc>
              <a:spcBef>
                <a:spcPts val="1000"/>
              </a:spcBef>
              <a:spcAft>
                <a:spcPts val="1000"/>
              </a:spcAft>
              <a:buNone/>
            </a:pPr>
            <a:endParaRPr/>
          </a:p>
        </p:txBody>
      </p:sp>
      <p:graphicFrame>
        <p:nvGraphicFramePr>
          <p:cNvPr id="252" name="Google Shape;252;g3f6e90cb93f_0_154"/>
          <p:cNvGraphicFramePr/>
          <p:nvPr/>
        </p:nvGraphicFramePr>
        <p:xfrm>
          <a:off x="612938" y="2990850"/>
          <a:ext cx="10896575" cy="2920200"/>
        </p:xfrm>
        <a:graphic>
          <a:graphicData uri="http://schemas.openxmlformats.org/drawingml/2006/table">
            <a:tbl>
              <a:tblPr>
                <a:noFill/>
                <a:tableStyleId>{129AF21A-486F-4959-8448-CBF4B9E8DF88}</a:tableStyleId>
              </a:tblPr>
              <a:tblGrid>
                <a:gridCol w="2273900">
                  <a:extLst>
                    <a:ext uri="{9D8B030D-6E8A-4147-A177-3AD203B41FA5}">
                      <a16:colId xmlns:a16="http://schemas.microsoft.com/office/drawing/2014/main" val="20000"/>
                    </a:ext>
                  </a:extLst>
                </a:gridCol>
                <a:gridCol w="8622675">
                  <a:extLst>
                    <a:ext uri="{9D8B030D-6E8A-4147-A177-3AD203B41FA5}">
                      <a16:colId xmlns:a16="http://schemas.microsoft.com/office/drawing/2014/main" val="20001"/>
                    </a:ext>
                  </a:extLst>
                </a:gridCol>
              </a:tblGrid>
              <a:tr h="0">
                <a:tc>
                  <a:txBody>
                    <a:bodyPr/>
                    <a:lstStyle/>
                    <a:p>
                      <a:pPr marL="0" lvl="0" indent="0" algn="l" rtl="0">
                        <a:lnSpc>
                          <a:spcPct val="110000"/>
                        </a:lnSpc>
                        <a:spcBef>
                          <a:spcPts val="0"/>
                        </a:spcBef>
                        <a:spcAft>
                          <a:spcPts val="1000"/>
                        </a:spcAft>
                        <a:buNone/>
                      </a:pPr>
                      <a:r>
                        <a:rPr lang="en-US" sz="1800" b="1">
                          <a:solidFill>
                            <a:srgbClr val="B58D54"/>
                          </a:solidFill>
                          <a:latin typeface="Helvetica Neue"/>
                          <a:ea typeface="Helvetica Neue"/>
                          <a:cs typeface="Helvetica Neue"/>
                          <a:sym typeface="Helvetica Neue"/>
                        </a:rPr>
                        <a:t>Monthly</a:t>
                      </a:r>
                      <a:endParaRPr sz="1200"/>
                    </a:p>
                  </a:txBody>
                  <a:tcPr marL="182875" marR="182875" marT="182875" marB="182875">
                    <a:lnL w="9525" cap="flat" cmpd="sng">
                      <a:solidFill>
                        <a:srgbClr val="A6A6A6"/>
                      </a:solidFill>
                      <a:prstDash val="solid"/>
                      <a:round/>
                      <a:headEnd type="none" w="sm" len="sm"/>
                      <a:tailEnd type="none" w="sm" len="sm"/>
                    </a:lnL>
                    <a:lnR w="9525" cap="flat" cmpd="sng">
                      <a:solidFill>
                        <a:srgbClr val="A6A6A6"/>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A6A6A6"/>
                      </a:solidFill>
                      <a:prstDash val="solid"/>
                      <a:round/>
                      <a:headEnd type="none" w="sm" len="sm"/>
                      <a:tailEnd type="none" w="sm" len="sm"/>
                    </a:lnB>
                  </a:tcPr>
                </a:tc>
                <a:tc>
                  <a:txBody>
                    <a:bodyPr/>
                    <a:lstStyle/>
                    <a:p>
                      <a:pPr marL="0" lvl="0" indent="0" algn="l" rtl="0">
                        <a:lnSpc>
                          <a:spcPct val="110000"/>
                        </a:lnSpc>
                        <a:spcBef>
                          <a:spcPts val="0"/>
                        </a:spcBef>
                        <a:spcAft>
                          <a:spcPts val="1000"/>
                        </a:spcAft>
                        <a:buClr>
                          <a:schemeClr val="dk1"/>
                        </a:buClr>
                        <a:buSzPts val="1100"/>
                        <a:buFont typeface="Arial"/>
                        <a:buNone/>
                      </a:pPr>
                      <a:r>
                        <a:rPr lang="en-US" sz="1800">
                          <a:solidFill>
                            <a:schemeClr val="lt2"/>
                          </a:solidFill>
                          <a:latin typeface="Helvetica Neue"/>
                          <a:ea typeface="Helvetica Neue"/>
                          <a:cs typeface="Helvetica Neue"/>
                          <a:sym typeface="Helvetica Neue"/>
                        </a:rPr>
                        <a:t>Review a recurring document that tracks spending</a:t>
                      </a:r>
                      <a:endParaRPr sz="1800" b="1">
                        <a:solidFill>
                          <a:srgbClr val="B58D54"/>
                        </a:solidFill>
                        <a:latin typeface="Helvetica Neue"/>
                        <a:ea typeface="Helvetica Neue"/>
                        <a:cs typeface="Helvetica Neue"/>
                        <a:sym typeface="Helvetica Neue"/>
                      </a:endParaRPr>
                    </a:p>
                  </a:txBody>
                  <a:tcPr marL="182875" marR="182875" marT="182875" marB="182875">
                    <a:lnL w="9525" cap="flat" cmpd="sng">
                      <a:solidFill>
                        <a:srgbClr val="A6A6A6"/>
                      </a:solidFill>
                      <a:prstDash val="solid"/>
                      <a:round/>
                      <a:headEnd type="none" w="sm" len="sm"/>
                      <a:tailEnd type="none" w="sm" len="sm"/>
                    </a:lnL>
                    <a:lnR w="9525" cap="flat" cmpd="sng">
                      <a:solidFill>
                        <a:srgbClr val="A6A6A6"/>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A6A6A6"/>
                      </a:solidFill>
                      <a:prstDash val="solid"/>
                      <a:round/>
                      <a:headEnd type="none" w="sm" len="sm"/>
                      <a:tailEnd type="none" w="sm" len="sm"/>
                    </a:lnB>
                  </a:tcPr>
                </a:tc>
                <a:extLst>
                  <a:ext uri="{0D108BD9-81ED-4DB2-BD59-A6C34878D82A}">
                    <a16:rowId xmlns:a16="http://schemas.microsoft.com/office/drawing/2014/main" val="10000"/>
                  </a:ext>
                </a:extLst>
              </a:tr>
              <a:tr h="0">
                <a:tc>
                  <a:txBody>
                    <a:bodyPr/>
                    <a:lstStyle/>
                    <a:p>
                      <a:pPr marL="0" lvl="0" indent="0" algn="l" rtl="0">
                        <a:lnSpc>
                          <a:spcPct val="110000"/>
                        </a:lnSpc>
                        <a:spcBef>
                          <a:spcPts val="0"/>
                        </a:spcBef>
                        <a:spcAft>
                          <a:spcPts val="1000"/>
                        </a:spcAft>
                        <a:buNone/>
                      </a:pPr>
                      <a:r>
                        <a:rPr lang="en-US" sz="1800" b="1">
                          <a:solidFill>
                            <a:srgbClr val="B58D54"/>
                          </a:solidFill>
                          <a:latin typeface="Helvetica Neue"/>
                          <a:ea typeface="Helvetica Neue"/>
                          <a:cs typeface="Helvetica Neue"/>
                          <a:sym typeface="Helvetica Neue"/>
                        </a:rPr>
                        <a:t>Quarterly</a:t>
                      </a:r>
                      <a:endParaRPr sz="1200"/>
                    </a:p>
                  </a:txBody>
                  <a:tcPr marL="182875" marR="182875" marT="182875" marB="182875">
                    <a:lnL w="9525" cap="flat" cmpd="sng">
                      <a:solidFill>
                        <a:srgbClr val="A6A6A6"/>
                      </a:solidFill>
                      <a:prstDash val="solid"/>
                      <a:round/>
                      <a:headEnd type="none" w="sm" len="sm"/>
                      <a:tailEnd type="none" w="sm" len="sm"/>
                    </a:lnL>
                    <a:lnR w="9525" cap="flat" cmpd="sng">
                      <a:solidFill>
                        <a:srgbClr val="A6A6A6"/>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A6A6A6"/>
                      </a:solidFill>
                      <a:prstDash val="solid"/>
                      <a:round/>
                      <a:headEnd type="none" w="sm" len="sm"/>
                      <a:tailEnd type="none" w="sm" len="sm"/>
                    </a:lnB>
                  </a:tcPr>
                </a:tc>
                <a:tc>
                  <a:txBody>
                    <a:bodyPr/>
                    <a:lstStyle/>
                    <a:p>
                      <a:pPr marL="0" lvl="0" indent="0" algn="l" rtl="0">
                        <a:lnSpc>
                          <a:spcPct val="110000"/>
                        </a:lnSpc>
                        <a:spcBef>
                          <a:spcPts val="0"/>
                        </a:spcBef>
                        <a:spcAft>
                          <a:spcPts val="1000"/>
                        </a:spcAft>
                        <a:buClr>
                          <a:schemeClr val="dk1"/>
                        </a:buClr>
                        <a:buSzPts val="1100"/>
                        <a:buFont typeface="Arial"/>
                        <a:buNone/>
                      </a:pPr>
                      <a:r>
                        <a:rPr lang="en-US" sz="1800">
                          <a:solidFill>
                            <a:schemeClr val="lt2"/>
                          </a:solidFill>
                          <a:latin typeface="Helvetica Neue"/>
                          <a:ea typeface="Helvetica Neue"/>
                          <a:cs typeface="Helvetica Neue"/>
                          <a:sym typeface="Helvetica Neue"/>
                        </a:rPr>
                        <a:t>Sit down with your Finance contact and confirm encumbrances are real and reconcile open purchases</a:t>
                      </a:r>
                      <a:endParaRPr sz="1800" b="1">
                        <a:solidFill>
                          <a:srgbClr val="B58D54"/>
                        </a:solidFill>
                        <a:latin typeface="Helvetica Neue"/>
                        <a:ea typeface="Helvetica Neue"/>
                        <a:cs typeface="Helvetica Neue"/>
                        <a:sym typeface="Helvetica Neue"/>
                      </a:endParaRPr>
                    </a:p>
                  </a:txBody>
                  <a:tcPr marL="182875" marR="182875" marT="182875" marB="182875">
                    <a:lnL w="9525" cap="flat" cmpd="sng">
                      <a:solidFill>
                        <a:srgbClr val="A6A6A6"/>
                      </a:solidFill>
                      <a:prstDash val="solid"/>
                      <a:round/>
                      <a:headEnd type="none" w="sm" len="sm"/>
                      <a:tailEnd type="none" w="sm" len="sm"/>
                    </a:lnL>
                    <a:lnR w="9525" cap="flat" cmpd="sng">
                      <a:solidFill>
                        <a:srgbClr val="A6A6A6"/>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A6A6A6"/>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l" rtl="0">
                        <a:lnSpc>
                          <a:spcPct val="110000"/>
                        </a:lnSpc>
                        <a:spcBef>
                          <a:spcPts val="0"/>
                        </a:spcBef>
                        <a:spcAft>
                          <a:spcPts val="1000"/>
                        </a:spcAft>
                        <a:buNone/>
                      </a:pPr>
                      <a:r>
                        <a:rPr lang="en-US" sz="1800" b="1">
                          <a:solidFill>
                            <a:srgbClr val="B58D54"/>
                          </a:solidFill>
                          <a:latin typeface="Helvetica Neue"/>
                          <a:ea typeface="Helvetica Neue"/>
                          <a:cs typeface="Helvetica Neue"/>
                          <a:sym typeface="Helvetica Neue"/>
                        </a:rPr>
                        <a:t>March</a:t>
                      </a:r>
                      <a:endParaRPr sz="1200"/>
                    </a:p>
                  </a:txBody>
                  <a:tcPr marL="182875" marR="182875" marT="182875" marB="182875">
                    <a:lnL w="9525" cap="flat" cmpd="sng">
                      <a:solidFill>
                        <a:srgbClr val="A6A6A6"/>
                      </a:solidFill>
                      <a:prstDash val="solid"/>
                      <a:round/>
                      <a:headEnd type="none" w="sm" len="sm"/>
                      <a:tailEnd type="none" w="sm" len="sm"/>
                    </a:lnL>
                    <a:lnR w="9525" cap="flat" cmpd="sng">
                      <a:solidFill>
                        <a:srgbClr val="A6A6A6"/>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A6A6A6"/>
                      </a:solidFill>
                      <a:prstDash val="solid"/>
                      <a:round/>
                      <a:headEnd type="none" w="sm" len="sm"/>
                      <a:tailEnd type="none" w="sm" len="sm"/>
                    </a:lnB>
                  </a:tcPr>
                </a:tc>
                <a:tc>
                  <a:txBody>
                    <a:bodyPr/>
                    <a:lstStyle/>
                    <a:p>
                      <a:pPr marL="0" lvl="0" indent="0" algn="l" rtl="0">
                        <a:lnSpc>
                          <a:spcPct val="110000"/>
                        </a:lnSpc>
                        <a:spcBef>
                          <a:spcPts val="0"/>
                        </a:spcBef>
                        <a:spcAft>
                          <a:spcPts val="1000"/>
                        </a:spcAft>
                        <a:buClr>
                          <a:schemeClr val="dk1"/>
                        </a:buClr>
                        <a:buSzPts val="1100"/>
                        <a:buFont typeface="Arial"/>
                        <a:buNone/>
                      </a:pPr>
                      <a:r>
                        <a:rPr lang="en-US" sz="1800">
                          <a:solidFill>
                            <a:schemeClr val="lt2"/>
                          </a:solidFill>
                          <a:latin typeface="Helvetica Neue"/>
                          <a:ea typeface="Helvetica Neue"/>
                          <a:cs typeface="Helvetica Neue"/>
                          <a:sym typeface="Helvetica Neue"/>
                        </a:rPr>
                        <a:t>Last chance to redirect funds, in theory. In reality, I push always the envelope</a:t>
                      </a:r>
                      <a:endParaRPr sz="1800" b="1">
                        <a:solidFill>
                          <a:srgbClr val="B58D54"/>
                        </a:solidFill>
                        <a:latin typeface="Helvetica Neue"/>
                        <a:ea typeface="Helvetica Neue"/>
                        <a:cs typeface="Helvetica Neue"/>
                        <a:sym typeface="Helvetica Neue"/>
                      </a:endParaRPr>
                    </a:p>
                  </a:txBody>
                  <a:tcPr marL="182875" marR="182875" marT="182875" marB="182875">
                    <a:lnL w="9525" cap="flat" cmpd="sng">
                      <a:solidFill>
                        <a:srgbClr val="A6A6A6"/>
                      </a:solidFill>
                      <a:prstDash val="solid"/>
                      <a:round/>
                      <a:headEnd type="none" w="sm" len="sm"/>
                      <a:tailEnd type="none" w="sm" len="sm"/>
                    </a:lnL>
                    <a:lnR w="9525" cap="flat" cmpd="sng">
                      <a:solidFill>
                        <a:srgbClr val="A6A6A6"/>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A6A6A6"/>
                      </a:solidFill>
                      <a:prstDash val="solid"/>
                      <a:round/>
                      <a:headEnd type="none" w="sm" len="sm"/>
                      <a:tailEnd type="none" w="sm" len="sm"/>
                    </a:lnB>
                  </a:tcPr>
                </a:tc>
                <a:extLst>
                  <a:ext uri="{0D108BD9-81ED-4DB2-BD59-A6C34878D82A}">
                    <a16:rowId xmlns:a16="http://schemas.microsoft.com/office/drawing/2014/main" val="10002"/>
                  </a:ext>
                </a:extLst>
              </a:tr>
              <a:tr h="0">
                <a:tc>
                  <a:txBody>
                    <a:bodyPr/>
                    <a:lstStyle/>
                    <a:p>
                      <a:pPr marL="0" lvl="0" indent="0" algn="l" rtl="0">
                        <a:lnSpc>
                          <a:spcPct val="110000"/>
                        </a:lnSpc>
                        <a:spcBef>
                          <a:spcPts val="0"/>
                        </a:spcBef>
                        <a:spcAft>
                          <a:spcPts val="1000"/>
                        </a:spcAft>
                        <a:buNone/>
                      </a:pPr>
                      <a:r>
                        <a:rPr lang="en-US" sz="1800" b="1">
                          <a:solidFill>
                            <a:srgbClr val="B58D54"/>
                          </a:solidFill>
                          <a:latin typeface="Helvetica Neue"/>
                          <a:ea typeface="Helvetica Neue"/>
                          <a:cs typeface="Helvetica Neue"/>
                          <a:sym typeface="Helvetica Neue"/>
                        </a:rPr>
                        <a:t>End of year</a:t>
                      </a:r>
                      <a:endParaRPr sz="1200"/>
                    </a:p>
                  </a:txBody>
                  <a:tcPr marL="182875" marR="182875" marT="182875" marB="182875">
                    <a:lnL w="9525" cap="flat" cmpd="sng">
                      <a:solidFill>
                        <a:srgbClr val="A6A6A6"/>
                      </a:solidFill>
                      <a:prstDash val="solid"/>
                      <a:round/>
                      <a:headEnd type="none" w="sm" len="sm"/>
                      <a:tailEnd type="none" w="sm" len="sm"/>
                    </a:lnL>
                    <a:lnR w="9525" cap="flat" cmpd="sng">
                      <a:solidFill>
                        <a:srgbClr val="A6A6A6"/>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A6A6A6"/>
                      </a:solidFill>
                      <a:prstDash val="solid"/>
                      <a:round/>
                      <a:headEnd type="none" w="sm" len="sm"/>
                      <a:tailEnd type="none" w="sm" len="sm"/>
                    </a:lnB>
                  </a:tcPr>
                </a:tc>
                <a:tc>
                  <a:txBody>
                    <a:bodyPr/>
                    <a:lstStyle/>
                    <a:p>
                      <a:pPr marL="0" lvl="0" indent="0" algn="l" rtl="0">
                        <a:lnSpc>
                          <a:spcPct val="110000"/>
                        </a:lnSpc>
                        <a:spcBef>
                          <a:spcPts val="0"/>
                        </a:spcBef>
                        <a:spcAft>
                          <a:spcPts val="1000"/>
                        </a:spcAft>
                        <a:buClr>
                          <a:schemeClr val="dk1"/>
                        </a:buClr>
                        <a:buSzPts val="1100"/>
                        <a:buFont typeface="Arial"/>
                        <a:buNone/>
                      </a:pPr>
                      <a:r>
                        <a:rPr lang="en-US" sz="1800">
                          <a:solidFill>
                            <a:schemeClr val="lt2"/>
                          </a:solidFill>
                          <a:latin typeface="Helvetica Neue"/>
                          <a:ea typeface="Helvetica Neue"/>
                          <a:cs typeface="Helvetica Neue"/>
                          <a:sym typeface="Helvetica Neue"/>
                        </a:rPr>
                        <a:t>Close out, document what happened, and carry the lesson into next year's request</a:t>
                      </a:r>
                      <a:endParaRPr sz="1800" b="1">
                        <a:solidFill>
                          <a:srgbClr val="B58D54"/>
                        </a:solidFill>
                        <a:latin typeface="Helvetica Neue"/>
                        <a:ea typeface="Helvetica Neue"/>
                        <a:cs typeface="Helvetica Neue"/>
                        <a:sym typeface="Helvetica Neue"/>
                      </a:endParaRPr>
                    </a:p>
                  </a:txBody>
                  <a:tcPr marL="182875" marR="182875" marT="182875" marB="182875">
                    <a:lnL w="9525" cap="flat" cmpd="sng">
                      <a:solidFill>
                        <a:srgbClr val="A6A6A6"/>
                      </a:solidFill>
                      <a:prstDash val="solid"/>
                      <a:round/>
                      <a:headEnd type="none" w="sm" len="sm"/>
                      <a:tailEnd type="none" w="sm" len="sm"/>
                    </a:lnL>
                    <a:lnR w="9525" cap="flat" cmpd="sng">
                      <a:solidFill>
                        <a:srgbClr val="A6A6A6"/>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A6A6A6"/>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53" name="Google Shape;253;g3f6e90cb93f_0_154"/>
          <p:cNvSpPr/>
          <p:nvPr/>
        </p:nvSpPr>
        <p:spPr>
          <a:xfrm>
            <a:off x="612950" y="2990838"/>
            <a:ext cx="10899600" cy="29400"/>
          </a:xfrm>
          <a:prstGeom prst="rect">
            <a:avLst/>
          </a:prstGeom>
          <a:solidFill>
            <a:srgbClr val="498B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a:spLocks noGrp="1"/>
          </p:cNvSpPr>
          <p:nvPr>
            <p:ph type="title"/>
          </p:nvPr>
        </p:nvSpPr>
        <p:spPr>
          <a:xfrm>
            <a:off x="571501" y="299811"/>
            <a:ext cx="11065132" cy="398803"/>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rgbClr val="002B5C"/>
              </a:buClr>
              <a:buSzPts val="2800"/>
              <a:buFont typeface="Georgia"/>
              <a:buNone/>
            </a:pPr>
            <a:r>
              <a:rPr lang="en-US">
                <a:latin typeface="Bookman Old Style"/>
                <a:ea typeface="Bookman Old Style"/>
                <a:cs typeface="Bookman Old Style"/>
                <a:sym typeface="Bookman Old Style"/>
              </a:rPr>
              <a:t>Introduction</a:t>
            </a:r>
            <a:endParaRPr>
              <a:latin typeface="Bookman Old Style"/>
              <a:ea typeface="Bookman Old Style"/>
              <a:cs typeface="Bookman Old Style"/>
              <a:sym typeface="Bookman Old Style"/>
            </a:endParaRPr>
          </a:p>
        </p:txBody>
      </p:sp>
      <p:pic>
        <p:nvPicPr>
          <p:cNvPr id="96" name="Google Shape;96;p2" title="TMM-headshot-1.jpg"/>
          <p:cNvPicPr preferRelativeResize="0"/>
          <p:nvPr/>
        </p:nvPicPr>
        <p:blipFill rotWithShape="1">
          <a:blip r:embed="rId3">
            <a:alphaModFix/>
          </a:blip>
          <a:srcRect t="3323" b="8988"/>
          <a:stretch/>
        </p:blipFill>
        <p:spPr>
          <a:xfrm>
            <a:off x="638275" y="1265825"/>
            <a:ext cx="3219425" cy="4091899"/>
          </a:xfrm>
          <a:prstGeom prst="rect">
            <a:avLst/>
          </a:prstGeom>
          <a:noFill/>
          <a:ln>
            <a:noFill/>
          </a:ln>
        </p:spPr>
      </p:pic>
      <p:sp>
        <p:nvSpPr>
          <p:cNvPr id="97" name="Google Shape;97;p2"/>
          <p:cNvSpPr txBox="1">
            <a:spLocks noGrp="1"/>
          </p:cNvSpPr>
          <p:nvPr>
            <p:ph type="body" idx="1"/>
          </p:nvPr>
        </p:nvSpPr>
        <p:spPr>
          <a:xfrm>
            <a:off x="6843326" y="1387288"/>
            <a:ext cx="2415000" cy="3987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None/>
            </a:pPr>
            <a:r>
              <a:rPr lang="en-US" b="1"/>
              <a:t>My experience:</a:t>
            </a:r>
            <a:endParaRPr/>
          </a:p>
        </p:txBody>
      </p:sp>
      <p:sp>
        <p:nvSpPr>
          <p:cNvPr id="98" name="Google Shape;98;p2"/>
          <p:cNvSpPr txBox="1"/>
          <p:nvPr/>
        </p:nvSpPr>
        <p:spPr>
          <a:xfrm>
            <a:off x="571500" y="5442350"/>
            <a:ext cx="1927500" cy="327000"/>
          </a:xfrm>
          <a:prstGeom prst="rect">
            <a:avLst/>
          </a:prstGeom>
          <a:noFill/>
          <a:ln>
            <a:noFill/>
          </a:ln>
        </p:spPr>
        <p:txBody>
          <a:bodyPr spcFirstLastPara="1" wrap="square" lIns="95175" tIns="47575" rIns="95175" bIns="47575" anchor="t" anchorCtr="0">
            <a:spAutoFit/>
          </a:bodyPr>
          <a:lstStyle/>
          <a:p>
            <a:pPr marL="0" lvl="0" indent="0" algn="l" rtl="0">
              <a:spcBef>
                <a:spcPts val="0"/>
              </a:spcBef>
              <a:spcAft>
                <a:spcPts val="0"/>
              </a:spcAft>
              <a:buSzPts val="372"/>
              <a:buNone/>
            </a:pPr>
            <a:r>
              <a:rPr lang="en-US" sz="1500" b="1">
                <a:solidFill>
                  <a:schemeClr val="lt2"/>
                </a:solidFill>
                <a:latin typeface="Helvetica Neue"/>
                <a:ea typeface="Helvetica Neue"/>
                <a:cs typeface="Helvetica Neue"/>
                <a:sym typeface="Helvetica Neue"/>
              </a:rPr>
              <a:t>Timothy McDonald</a:t>
            </a:r>
            <a:endParaRPr sz="1500">
              <a:solidFill>
                <a:schemeClr val="lt2"/>
              </a:solidFill>
              <a:latin typeface="Helvetica Neue"/>
              <a:ea typeface="Helvetica Neue"/>
              <a:cs typeface="Helvetica Neue"/>
              <a:sym typeface="Helvetica Neue"/>
            </a:endParaRPr>
          </a:p>
        </p:txBody>
      </p:sp>
      <p:sp>
        <p:nvSpPr>
          <p:cNvPr id="99" name="Google Shape;99;p2"/>
          <p:cNvSpPr txBox="1"/>
          <p:nvPr/>
        </p:nvSpPr>
        <p:spPr>
          <a:xfrm>
            <a:off x="571500" y="5682800"/>
            <a:ext cx="3835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a:solidFill>
                  <a:srgbClr val="7D7D7D"/>
                </a:solidFill>
                <a:latin typeface="Helvetica Neue"/>
                <a:ea typeface="Helvetica Neue"/>
                <a:cs typeface="Helvetica Neue"/>
                <a:sym typeface="Helvetica Neue"/>
              </a:rPr>
              <a:t>Director, Needham Department of Health and Human Services</a:t>
            </a:r>
            <a:endParaRPr sz="1000">
              <a:solidFill>
                <a:srgbClr val="7D7D7D"/>
              </a:solidFill>
              <a:latin typeface="Helvetica Neue"/>
              <a:ea typeface="Helvetica Neue"/>
              <a:cs typeface="Helvetica Neue"/>
              <a:sym typeface="Helvetica Neue"/>
            </a:endParaRPr>
          </a:p>
        </p:txBody>
      </p:sp>
      <p:graphicFrame>
        <p:nvGraphicFramePr>
          <p:cNvPr id="100" name="Google Shape;100;p2"/>
          <p:cNvGraphicFramePr/>
          <p:nvPr/>
        </p:nvGraphicFramePr>
        <p:xfrm>
          <a:off x="5795625" y="1950238"/>
          <a:ext cx="2011675" cy="1485870"/>
        </p:xfrm>
        <a:graphic>
          <a:graphicData uri="http://schemas.openxmlformats.org/drawingml/2006/table">
            <a:tbl>
              <a:tblPr>
                <a:noFill/>
                <a:tableStyleId>{129AF21A-486F-4959-8448-CBF4B9E8DF88}</a:tableStyleId>
              </a:tblPr>
              <a:tblGrid>
                <a:gridCol w="2011675">
                  <a:extLst>
                    <a:ext uri="{9D8B030D-6E8A-4147-A177-3AD203B41FA5}">
                      <a16:colId xmlns:a16="http://schemas.microsoft.com/office/drawing/2014/main" val="20000"/>
                    </a:ext>
                  </a:extLst>
                </a:gridCol>
              </a:tblGrid>
              <a:tr h="1286975">
                <a:tc>
                  <a:txBody>
                    <a:bodyPr/>
                    <a:lstStyle/>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ctr" rtl="0">
                        <a:lnSpc>
                          <a:spcPct val="90000"/>
                        </a:lnSpc>
                        <a:spcBef>
                          <a:spcPts val="0"/>
                        </a:spcBef>
                        <a:spcAft>
                          <a:spcPts val="0"/>
                        </a:spcAft>
                        <a:buNone/>
                      </a:pPr>
                      <a:r>
                        <a:rPr lang="en-US" sz="1500" b="1">
                          <a:solidFill>
                            <a:schemeClr val="lt2"/>
                          </a:solidFill>
                          <a:latin typeface="Helvetica Neue"/>
                          <a:ea typeface="Helvetica Neue"/>
                          <a:cs typeface="Helvetica Neue"/>
                          <a:sym typeface="Helvetica Neue"/>
                        </a:rPr>
                        <a:t>City of Boston</a:t>
                      </a:r>
                      <a:endParaRPr sz="1500" b="1"/>
                    </a:p>
                  </a:txBody>
                  <a:tcPr marL="91425" marR="91425" marT="91425" marB="914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101" name="Google Shape;101;p2" title="MBHSR - Transparent.png"/>
          <p:cNvPicPr preferRelativeResize="0"/>
          <p:nvPr/>
        </p:nvPicPr>
        <p:blipFill>
          <a:blip r:embed="rId4">
            <a:alphaModFix/>
          </a:blip>
          <a:stretch>
            <a:fillRect/>
          </a:stretch>
        </p:blipFill>
        <p:spPr>
          <a:xfrm>
            <a:off x="6507798" y="2150265"/>
            <a:ext cx="587328" cy="839650"/>
          </a:xfrm>
          <a:prstGeom prst="rect">
            <a:avLst/>
          </a:prstGeom>
          <a:noFill/>
          <a:ln>
            <a:noFill/>
          </a:ln>
        </p:spPr>
      </p:pic>
      <p:sp>
        <p:nvSpPr>
          <p:cNvPr id="102" name="Google Shape;102;p2"/>
          <p:cNvSpPr/>
          <p:nvPr/>
        </p:nvSpPr>
        <p:spPr>
          <a:xfrm>
            <a:off x="5795625" y="1950238"/>
            <a:ext cx="2011800" cy="29400"/>
          </a:xfrm>
          <a:prstGeom prst="rect">
            <a:avLst/>
          </a:prstGeom>
          <a:solidFill>
            <a:srgbClr val="498B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103" name="Google Shape;103;p2"/>
          <p:cNvGraphicFramePr/>
          <p:nvPr/>
        </p:nvGraphicFramePr>
        <p:xfrm>
          <a:off x="5795625" y="3750413"/>
          <a:ext cx="2011675" cy="1485870"/>
        </p:xfrm>
        <a:graphic>
          <a:graphicData uri="http://schemas.openxmlformats.org/drawingml/2006/table">
            <a:tbl>
              <a:tblPr>
                <a:noFill/>
                <a:tableStyleId>{129AF21A-486F-4959-8448-CBF4B9E8DF88}</a:tableStyleId>
              </a:tblPr>
              <a:tblGrid>
                <a:gridCol w="2011675">
                  <a:extLst>
                    <a:ext uri="{9D8B030D-6E8A-4147-A177-3AD203B41FA5}">
                      <a16:colId xmlns:a16="http://schemas.microsoft.com/office/drawing/2014/main" val="20000"/>
                    </a:ext>
                  </a:extLst>
                </a:gridCol>
              </a:tblGrid>
              <a:tr h="1286975">
                <a:tc>
                  <a:txBody>
                    <a:bodyPr/>
                    <a:lstStyle/>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ctr" rtl="0">
                        <a:lnSpc>
                          <a:spcPct val="90000"/>
                        </a:lnSpc>
                        <a:spcBef>
                          <a:spcPts val="0"/>
                        </a:spcBef>
                        <a:spcAft>
                          <a:spcPts val="0"/>
                        </a:spcAft>
                        <a:buNone/>
                      </a:pPr>
                      <a:r>
                        <a:rPr lang="en-US" sz="1500" b="1">
                          <a:solidFill>
                            <a:schemeClr val="lt2"/>
                          </a:solidFill>
                          <a:latin typeface="Helvetica Neue"/>
                          <a:ea typeface="Helvetica Neue"/>
                          <a:cs typeface="Helvetica Neue"/>
                          <a:sym typeface="Helvetica Neue"/>
                        </a:rPr>
                        <a:t>Town of Needham</a:t>
                      </a:r>
                      <a:endParaRPr sz="1500" b="1"/>
                    </a:p>
                  </a:txBody>
                  <a:tcPr marL="91425" marR="91425" marT="91425" marB="914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104" name="Google Shape;104;p2"/>
          <p:cNvSpPr/>
          <p:nvPr/>
        </p:nvSpPr>
        <p:spPr>
          <a:xfrm>
            <a:off x="5795625" y="3750413"/>
            <a:ext cx="2011800" cy="29400"/>
          </a:xfrm>
          <a:prstGeom prst="rect">
            <a:avLst/>
          </a:prstGeom>
          <a:solidFill>
            <a:srgbClr val="498B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pic>
        <p:nvPicPr>
          <p:cNvPr id="105" name="Google Shape;105;p2" title="Needham logo.png"/>
          <p:cNvPicPr preferRelativeResize="0"/>
          <p:nvPr/>
        </p:nvPicPr>
        <p:blipFill>
          <a:blip r:embed="rId5">
            <a:alphaModFix/>
          </a:blip>
          <a:stretch>
            <a:fillRect/>
          </a:stretch>
        </p:blipFill>
        <p:spPr>
          <a:xfrm>
            <a:off x="6381638" y="3968750"/>
            <a:ext cx="839650" cy="839650"/>
          </a:xfrm>
          <a:prstGeom prst="rect">
            <a:avLst/>
          </a:prstGeom>
          <a:noFill/>
          <a:ln>
            <a:noFill/>
          </a:ln>
        </p:spPr>
      </p:pic>
      <p:graphicFrame>
        <p:nvGraphicFramePr>
          <p:cNvPr id="106" name="Google Shape;106;p2"/>
          <p:cNvGraphicFramePr/>
          <p:nvPr/>
        </p:nvGraphicFramePr>
        <p:xfrm>
          <a:off x="8262600" y="1950238"/>
          <a:ext cx="2011675" cy="1485870"/>
        </p:xfrm>
        <a:graphic>
          <a:graphicData uri="http://schemas.openxmlformats.org/drawingml/2006/table">
            <a:tbl>
              <a:tblPr>
                <a:noFill/>
                <a:tableStyleId>{129AF21A-486F-4959-8448-CBF4B9E8DF88}</a:tableStyleId>
              </a:tblPr>
              <a:tblGrid>
                <a:gridCol w="2011675">
                  <a:extLst>
                    <a:ext uri="{9D8B030D-6E8A-4147-A177-3AD203B41FA5}">
                      <a16:colId xmlns:a16="http://schemas.microsoft.com/office/drawing/2014/main" val="20000"/>
                    </a:ext>
                  </a:extLst>
                </a:gridCol>
              </a:tblGrid>
              <a:tr h="1286975">
                <a:tc>
                  <a:txBody>
                    <a:bodyPr/>
                    <a:lstStyle/>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ctr" rtl="0">
                        <a:lnSpc>
                          <a:spcPct val="90000"/>
                        </a:lnSpc>
                        <a:spcBef>
                          <a:spcPts val="0"/>
                        </a:spcBef>
                        <a:spcAft>
                          <a:spcPts val="0"/>
                        </a:spcAft>
                        <a:buNone/>
                      </a:pPr>
                      <a:r>
                        <a:rPr lang="en-US" sz="1500" b="1">
                          <a:solidFill>
                            <a:schemeClr val="lt2"/>
                          </a:solidFill>
                          <a:latin typeface="Helvetica Neue"/>
                          <a:ea typeface="Helvetica Neue"/>
                          <a:cs typeface="Helvetica Neue"/>
                          <a:sym typeface="Helvetica Neue"/>
                        </a:rPr>
                        <a:t>MA DPH</a:t>
                      </a:r>
                      <a:endParaRPr sz="1500" b="1"/>
                    </a:p>
                  </a:txBody>
                  <a:tcPr marL="91425" marR="91425" marT="91425" marB="914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107" name="Google Shape;107;p2"/>
          <p:cNvSpPr/>
          <p:nvPr/>
        </p:nvSpPr>
        <p:spPr>
          <a:xfrm>
            <a:off x="8262600" y="1950238"/>
            <a:ext cx="2011800" cy="29400"/>
          </a:xfrm>
          <a:prstGeom prst="rect">
            <a:avLst/>
          </a:prstGeom>
          <a:solidFill>
            <a:srgbClr val="498B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pic>
        <p:nvPicPr>
          <p:cNvPr id="108" name="Google Shape;108;p2" title="OPEM Logo_Two Color.png"/>
          <p:cNvPicPr preferRelativeResize="0"/>
          <p:nvPr/>
        </p:nvPicPr>
        <p:blipFill>
          <a:blip r:embed="rId6">
            <a:alphaModFix/>
          </a:blip>
          <a:stretch>
            <a:fillRect/>
          </a:stretch>
        </p:blipFill>
        <p:spPr>
          <a:xfrm>
            <a:off x="8801358" y="2266538"/>
            <a:ext cx="934149" cy="607099"/>
          </a:xfrm>
          <a:prstGeom prst="rect">
            <a:avLst/>
          </a:prstGeom>
          <a:noFill/>
          <a:ln>
            <a:noFill/>
          </a:ln>
        </p:spPr>
      </p:pic>
      <p:graphicFrame>
        <p:nvGraphicFramePr>
          <p:cNvPr id="109" name="Google Shape;109;p2"/>
          <p:cNvGraphicFramePr/>
          <p:nvPr/>
        </p:nvGraphicFramePr>
        <p:xfrm>
          <a:off x="8262600" y="3750413"/>
          <a:ext cx="2011675" cy="1485870"/>
        </p:xfrm>
        <a:graphic>
          <a:graphicData uri="http://schemas.openxmlformats.org/drawingml/2006/table">
            <a:tbl>
              <a:tblPr>
                <a:noFill/>
                <a:tableStyleId>{129AF21A-486F-4959-8448-CBF4B9E8DF88}</a:tableStyleId>
              </a:tblPr>
              <a:tblGrid>
                <a:gridCol w="2011675">
                  <a:extLst>
                    <a:ext uri="{9D8B030D-6E8A-4147-A177-3AD203B41FA5}">
                      <a16:colId xmlns:a16="http://schemas.microsoft.com/office/drawing/2014/main" val="20000"/>
                    </a:ext>
                  </a:extLst>
                </a:gridCol>
              </a:tblGrid>
              <a:tr h="1286975">
                <a:tc>
                  <a:txBody>
                    <a:bodyPr/>
                    <a:lstStyle/>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9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ctr" rtl="0">
                        <a:lnSpc>
                          <a:spcPct val="90000"/>
                        </a:lnSpc>
                        <a:spcBef>
                          <a:spcPts val="0"/>
                        </a:spcBef>
                        <a:spcAft>
                          <a:spcPts val="0"/>
                        </a:spcAft>
                        <a:buNone/>
                      </a:pPr>
                      <a:r>
                        <a:rPr lang="en-US" sz="1500" b="1">
                          <a:solidFill>
                            <a:schemeClr val="lt2"/>
                          </a:solidFill>
                          <a:latin typeface="Helvetica Neue"/>
                          <a:ea typeface="Helvetica Neue"/>
                          <a:cs typeface="Helvetica Neue"/>
                          <a:sym typeface="Helvetica Neue"/>
                        </a:rPr>
                        <a:t>MHOA</a:t>
                      </a:r>
                      <a:endParaRPr sz="1500" b="1"/>
                    </a:p>
                  </a:txBody>
                  <a:tcPr marL="91425" marR="91425" marT="91425" marB="914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110" name="Google Shape;110;p2"/>
          <p:cNvSpPr/>
          <p:nvPr/>
        </p:nvSpPr>
        <p:spPr>
          <a:xfrm>
            <a:off x="8262600" y="3750413"/>
            <a:ext cx="2011800" cy="29400"/>
          </a:xfrm>
          <a:prstGeom prst="rect">
            <a:avLst/>
          </a:prstGeom>
          <a:solidFill>
            <a:srgbClr val="498B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pic>
        <p:nvPicPr>
          <p:cNvPr id="111" name="Google Shape;111;p2" title="MHOA logo.png"/>
          <p:cNvPicPr preferRelativeResize="0"/>
          <p:nvPr/>
        </p:nvPicPr>
        <p:blipFill>
          <a:blip r:embed="rId7">
            <a:alphaModFix/>
          </a:blip>
          <a:stretch>
            <a:fillRect/>
          </a:stretch>
        </p:blipFill>
        <p:spPr>
          <a:xfrm>
            <a:off x="8848609" y="3970599"/>
            <a:ext cx="839651" cy="83592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3f6e90cb93f_0_168"/>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rgbClr val="002B5C"/>
              </a:buClr>
              <a:buSzPts val="2800"/>
              <a:buFont typeface="Georgia"/>
              <a:buNone/>
            </a:pPr>
            <a:r>
              <a:rPr lang="en-US"/>
              <a:t>Project Management</a:t>
            </a:r>
            <a:endParaRPr/>
          </a:p>
        </p:txBody>
      </p:sp>
      <p:sp>
        <p:nvSpPr>
          <p:cNvPr id="260" name="Google Shape;260;g3f6e90cb93f_0_168"/>
          <p:cNvSpPr txBox="1">
            <a:spLocks noGrp="1"/>
          </p:cNvSpPr>
          <p:nvPr>
            <p:ph type="body" idx="1"/>
          </p:nvPr>
        </p:nvSpPr>
        <p:spPr>
          <a:xfrm>
            <a:off x="571500" y="1170875"/>
            <a:ext cx="11065200" cy="398700"/>
          </a:xfrm>
          <a:prstGeom prst="rect">
            <a:avLst/>
          </a:prstGeom>
          <a:noFill/>
          <a:ln>
            <a:noFill/>
          </a:ln>
        </p:spPr>
        <p:txBody>
          <a:bodyPr spcFirstLastPara="1" wrap="square" lIns="0" tIns="0" rIns="0" bIns="0" anchor="t" anchorCtr="0">
            <a:noAutofit/>
          </a:bodyPr>
          <a:lstStyle/>
          <a:p>
            <a:pPr marL="0" lvl="2" indent="0" algn="l" rtl="0">
              <a:spcBef>
                <a:spcPts val="0"/>
              </a:spcBef>
              <a:spcAft>
                <a:spcPts val="0"/>
              </a:spcAft>
              <a:buClr>
                <a:schemeClr val="lt2"/>
              </a:buClr>
              <a:buSzPts val="2000"/>
              <a:buFont typeface="Arial"/>
              <a:buNone/>
            </a:pPr>
            <a:r>
              <a:rPr lang="en-US" sz="2200" b="1"/>
              <a:t>Constantly check your course</a:t>
            </a:r>
            <a:endParaRPr/>
          </a:p>
          <a:p>
            <a:pPr marL="0" lvl="0" indent="0" algn="l" rtl="0">
              <a:lnSpc>
                <a:spcPct val="110000"/>
              </a:lnSpc>
              <a:spcBef>
                <a:spcPts val="1000"/>
              </a:spcBef>
              <a:spcAft>
                <a:spcPts val="1000"/>
              </a:spcAft>
              <a:buNone/>
            </a:pPr>
            <a:endParaRPr/>
          </a:p>
        </p:txBody>
      </p:sp>
      <p:graphicFrame>
        <p:nvGraphicFramePr>
          <p:cNvPr id="261" name="Google Shape;261;g3f6e90cb93f_0_168"/>
          <p:cNvGraphicFramePr/>
          <p:nvPr/>
        </p:nvGraphicFramePr>
        <p:xfrm>
          <a:off x="571500" y="1933575"/>
          <a:ext cx="3286125" cy="3863300"/>
        </p:xfrm>
        <a:graphic>
          <a:graphicData uri="http://schemas.openxmlformats.org/drawingml/2006/table">
            <a:tbl>
              <a:tblPr>
                <a:noFill/>
                <a:tableStyleId>{129AF21A-486F-4959-8448-CBF4B9E8DF88}</a:tableStyleId>
              </a:tblPr>
              <a:tblGrid>
                <a:gridCol w="3286125">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2000" b="1">
                          <a:solidFill>
                            <a:schemeClr val="lt2"/>
                          </a:solidFill>
                          <a:latin typeface="Helvetica Neue"/>
                          <a:ea typeface="Helvetica Neue"/>
                          <a:cs typeface="Helvetica Neue"/>
                          <a:sym typeface="Helvetica Neue"/>
                        </a:rPr>
                        <a:t>Spending faster than planned</a:t>
                      </a:r>
                      <a:endParaRPr sz="20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800">
                          <a:solidFill>
                            <a:srgbClr val="002B5C"/>
                          </a:solidFill>
                          <a:latin typeface="Helvetica Neue"/>
                          <a:ea typeface="Helvetica Neue"/>
                          <a:cs typeface="Helvetica Neue"/>
                          <a:sym typeface="Helvetica Neue"/>
                        </a:rPr>
                        <a:t>Confirm it's real demand and not a timing artifact. If it's real, find the offsetting line now while you still have one.</a:t>
                      </a:r>
                      <a:endParaRPr sz="1200">
                        <a:solidFill>
                          <a:srgbClr val="002B5C"/>
                        </a:solidFill>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62" name="Google Shape;262;g3f6e90cb93f_0_168"/>
          <p:cNvSpPr/>
          <p:nvPr/>
        </p:nvSpPr>
        <p:spPr>
          <a:xfrm rot="-5400000">
            <a:off x="-1343250" y="3850513"/>
            <a:ext cx="3858900" cy="29400"/>
          </a:xfrm>
          <a:prstGeom prst="rect">
            <a:avLst/>
          </a:prstGeom>
          <a:solidFill>
            <a:srgbClr val="DF873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263" name="Google Shape;263;g3f6e90cb93f_0_168"/>
          <p:cNvGraphicFramePr/>
          <p:nvPr/>
        </p:nvGraphicFramePr>
        <p:xfrm>
          <a:off x="4343400" y="1933575"/>
          <a:ext cx="3286125" cy="3863300"/>
        </p:xfrm>
        <a:graphic>
          <a:graphicData uri="http://schemas.openxmlformats.org/drawingml/2006/table">
            <a:tbl>
              <a:tblPr>
                <a:noFill/>
                <a:tableStyleId>{129AF21A-486F-4959-8448-CBF4B9E8DF88}</a:tableStyleId>
              </a:tblPr>
              <a:tblGrid>
                <a:gridCol w="3286125">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2000" b="1">
                          <a:solidFill>
                            <a:schemeClr val="lt2"/>
                          </a:solidFill>
                          <a:latin typeface="Helvetica Neue"/>
                          <a:ea typeface="Helvetica Neue"/>
                          <a:cs typeface="Helvetica Neue"/>
                          <a:sym typeface="Helvetica Neue"/>
                        </a:rPr>
                        <a:t>Underspending quietly</a:t>
                      </a:r>
                      <a:endParaRPr sz="20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800">
                          <a:solidFill>
                            <a:schemeClr val="lt2"/>
                          </a:solidFill>
                          <a:latin typeface="Helvetica Neue"/>
                          <a:ea typeface="Helvetica Neue"/>
                          <a:cs typeface="Helvetica Neue"/>
                          <a:sym typeface="Helvetica Neue"/>
                        </a:rPr>
                        <a:t>Unspent money is (sometimes) considered evidence you didn't need it and next year's request may be cut to match.</a:t>
                      </a:r>
                      <a:endParaRPr sz="1000">
                        <a:solidFill>
                          <a:srgbClr val="002B5C"/>
                        </a:solidFill>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64" name="Google Shape;264;g3f6e90cb93f_0_168"/>
          <p:cNvSpPr/>
          <p:nvPr/>
        </p:nvSpPr>
        <p:spPr>
          <a:xfrm rot="-5400000">
            <a:off x="2428650" y="3850513"/>
            <a:ext cx="3858900" cy="29400"/>
          </a:xfrm>
          <a:prstGeom prst="rect">
            <a:avLst/>
          </a:prstGeom>
          <a:solidFill>
            <a:srgbClr val="498B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265" name="Google Shape;265;g3f6e90cb93f_0_168"/>
          <p:cNvGraphicFramePr/>
          <p:nvPr/>
        </p:nvGraphicFramePr>
        <p:xfrm>
          <a:off x="8115300" y="1933575"/>
          <a:ext cx="3286125" cy="3863300"/>
        </p:xfrm>
        <a:graphic>
          <a:graphicData uri="http://schemas.openxmlformats.org/drawingml/2006/table">
            <a:tbl>
              <a:tblPr>
                <a:noFill/>
                <a:tableStyleId>{129AF21A-486F-4959-8448-CBF4B9E8DF88}</a:tableStyleId>
              </a:tblPr>
              <a:tblGrid>
                <a:gridCol w="3286125">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2000" b="1">
                          <a:solidFill>
                            <a:schemeClr val="lt2"/>
                          </a:solidFill>
                          <a:latin typeface="Helvetica Neue"/>
                          <a:ea typeface="Helvetica Neue"/>
                          <a:cs typeface="Helvetica Neue"/>
                          <a:sym typeface="Helvetica Neue"/>
                        </a:rPr>
                        <a:t>Adjusted scope</a:t>
                      </a:r>
                      <a:endParaRPr sz="20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800">
                          <a:solidFill>
                            <a:schemeClr val="lt2"/>
                          </a:solidFill>
                          <a:latin typeface="Helvetica Neue"/>
                          <a:ea typeface="Helvetica Neue"/>
                          <a:cs typeface="Helvetica Neue"/>
                          <a:sym typeface="Helvetica Neue"/>
                        </a:rPr>
                        <a:t>Rewrite the plan on paper and tell the funder or Finance contact. An amended plan is normal.</a:t>
                      </a:r>
                      <a:endParaRPr sz="1000">
                        <a:solidFill>
                          <a:srgbClr val="002B5C"/>
                        </a:solidFill>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66" name="Google Shape;266;g3f6e90cb93f_0_168"/>
          <p:cNvSpPr/>
          <p:nvPr/>
        </p:nvSpPr>
        <p:spPr>
          <a:xfrm rot="-5400000">
            <a:off x="6200550" y="3850513"/>
            <a:ext cx="3858900" cy="29400"/>
          </a:xfrm>
          <a:prstGeom prst="rect">
            <a:avLst/>
          </a:prstGeom>
          <a:solidFill>
            <a:srgbClr val="69ACC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g3f6e90cb93f_0_181"/>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rgbClr val="002B5C"/>
              </a:buClr>
              <a:buSzPct val="100000"/>
              <a:buFont typeface="Georgia"/>
              <a:buNone/>
            </a:pPr>
            <a:r>
              <a:rPr lang="en-US"/>
              <a:t>Project Management</a:t>
            </a:r>
            <a:endParaRPr/>
          </a:p>
        </p:txBody>
      </p:sp>
      <p:sp>
        <p:nvSpPr>
          <p:cNvPr id="273" name="Google Shape;273;g3f6e90cb93f_0_181"/>
          <p:cNvSpPr txBox="1"/>
          <p:nvPr/>
        </p:nvSpPr>
        <p:spPr>
          <a:xfrm>
            <a:off x="571463" y="1968500"/>
            <a:ext cx="5321700" cy="3520500"/>
          </a:xfrm>
          <a:prstGeom prst="rect">
            <a:avLst/>
          </a:prstGeom>
          <a:noFill/>
          <a:ln w="9525" cap="flat" cmpd="sng">
            <a:solidFill>
              <a:srgbClr val="A6A6A6"/>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p:txBody>
      </p:sp>
      <p:sp>
        <p:nvSpPr>
          <p:cNvPr id="274" name="Google Shape;274;g3f6e90cb93f_0_181"/>
          <p:cNvSpPr txBox="1"/>
          <p:nvPr/>
        </p:nvSpPr>
        <p:spPr>
          <a:xfrm>
            <a:off x="571463" y="1968500"/>
            <a:ext cx="5321700" cy="633300"/>
          </a:xfrm>
          <a:prstGeom prst="rect">
            <a:avLst/>
          </a:prstGeom>
          <a:solidFill>
            <a:srgbClr val="002B5C"/>
          </a:solidFill>
          <a:ln>
            <a:noFill/>
          </a:ln>
        </p:spPr>
        <p:txBody>
          <a:bodyPr spcFirstLastPara="1" wrap="square" lIns="182875" tIns="182875" rIns="182875" bIns="182875" anchor="t" anchorCtr="0">
            <a:noAutofit/>
          </a:bodyPr>
          <a:lstStyle/>
          <a:p>
            <a:pPr marL="0" lvl="0" indent="0" algn="l" rtl="0">
              <a:spcBef>
                <a:spcPts val="0"/>
              </a:spcBef>
              <a:spcAft>
                <a:spcPts val="0"/>
              </a:spcAft>
              <a:buNone/>
            </a:pPr>
            <a:r>
              <a:rPr lang="en-US" sz="1800" b="1">
                <a:solidFill>
                  <a:schemeClr val="lt1"/>
                </a:solidFill>
                <a:latin typeface="Helvetica Neue"/>
                <a:ea typeface="Helvetica Neue"/>
                <a:cs typeface="Helvetica Neue"/>
                <a:sym typeface="Helvetica Neue"/>
              </a:rPr>
              <a:t>Benefits</a:t>
            </a:r>
            <a:endParaRPr sz="1800" b="1">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457200" lvl="0" indent="-234950" algn="l" rtl="0">
              <a:spcBef>
                <a:spcPts val="0"/>
              </a:spcBef>
              <a:spcAft>
                <a:spcPts val="0"/>
              </a:spcAft>
              <a:buClr>
                <a:srgbClr val="DF8734"/>
              </a:buClr>
              <a:buSzPts val="100"/>
              <a:buFont typeface="Helvetica Neue"/>
              <a:buChar char="●"/>
            </a:pPr>
            <a:endParaRPr sz="100">
              <a:solidFill>
                <a:srgbClr val="00295C"/>
              </a:solidFill>
              <a:latin typeface="Helvetica Neue"/>
              <a:ea typeface="Helvetica Neue"/>
              <a:cs typeface="Helvetica Neue"/>
              <a:sym typeface="Helvetica Neue"/>
            </a:endParaRPr>
          </a:p>
          <a:p>
            <a:pPr marL="457200" lvl="0" indent="-355600" algn="l" rtl="0">
              <a:spcBef>
                <a:spcPts val="1000"/>
              </a:spcBef>
              <a:spcAft>
                <a:spcPts val="0"/>
              </a:spcAft>
              <a:buClr>
                <a:srgbClr val="DF8734"/>
              </a:buClr>
              <a:buSzPts val="2000"/>
              <a:buFont typeface="Helvetica Neue"/>
              <a:buChar char="●"/>
            </a:pPr>
            <a:r>
              <a:rPr lang="en-US" sz="2000">
                <a:solidFill>
                  <a:srgbClr val="00295C"/>
                </a:solidFill>
                <a:latin typeface="Helvetica Neue"/>
                <a:ea typeface="Helvetica Neue"/>
                <a:cs typeface="Helvetica Neue"/>
                <a:sym typeface="Helvetica Neue"/>
              </a:rPr>
              <a:t>One scope, one budget, one person who knows the answer</a:t>
            </a:r>
            <a:endParaRPr sz="2000">
              <a:solidFill>
                <a:srgbClr val="00295C"/>
              </a:solidFill>
              <a:latin typeface="Helvetica Neue"/>
              <a:ea typeface="Helvetica Neue"/>
              <a:cs typeface="Helvetica Neue"/>
              <a:sym typeface="Helvetica Neue"/>
            </a:endParaRPr>
          </a:p>
          <a:p>
            <a:pPr marL="457200" lvl="0" indent="-355600" algn="l" rtl="0">
              <a:spcBef>
                <a:spcPts val="1500"/>
              </a:spcBef>
              <a:spcAft>
                <a:spcPts val="0"/>
              </a:spcAft>
              <a:buClr>
                <a:srgbClr val="DF8734"/>
              </a:buClr>
              <a:buSzPts val="2000"/>
              <a:buFont typeface="Helvetica Neue"/>
              <a:buChar char="●"/>
            </a:pPr>
            <a:r>
              <a:rPr lang="en-US" sz="2000">
                <a:solidFill>
                  <a:srgbClr val="00295C"/>
                </a:solidFill>
                <a:latin typeface="Helvetica Neue"/>
                <a:ea typeface="Helvetica Neue"/>
                <a:cs typeface="Helvetica Neue"/>
                <a:sym typeface="Helvetica Neue"/>
              </a:rPr>
              <a:t>No trade-off analysis across multiple other programs</a:t>
            </a:r>
            <a:endParaRPr sz="2000">
              <a:solidFill>
                <a:srgbClr val="00295C"/>
              </a:solidFill>
              <a:latin typeface="Helvetica Neue"/>
              <a:ea typeface="Helvetica Neue"/>
              <a:cs typeface="Helvetica Neue"/>
              <a:sym typeface="Helvetica Neue"/>
            </a:endParaRPr>
          </a:p>
          <a:p>
            <a:pPr marL="457200" lvl="0" indent="-355600" algn="l" rtl="0">
              <a:spcBef>
                <a:spcPts val="1500"/>
              </a:spcBef>
              <a:spcAft>
                <a:spcPts val="1500"/>
              </a:spcAft>
              <a:buClr>
                <a:srgbClr val="DF8734"/>
              </a:buClr>
              <a:buSzPts val="2000"/>
              <a:buFont typeface="Helvetica Neue"/>
              <a:buChar char="●"/>
            </a:pPr>
            <a:r>
              <a:rPr lang="en-US" sz="2000">
                <a:solidFill>
                  <a:srgbClr val="00295C"/>
                </a:solidFill>
                <a:latin typeface="Helvetica Neue"/>
                <a:ea typeface="Helvetica Neue"/>
                <a:cs typeface="Helvetica Neue"/>
                <a:sym typeface="Helvetica Neue"/>
              </a:rPr>
              <a:t>Easy to report, easy to defend, easy to repeat next year</a:t>
            </a:r>
            <a:endParaRPr sz="2000">
              <a:solidFill>
                <a:srgbClr val="00295C"/>
              </a:solidFill>
              <a:latin typeface="Helvetica Neue"/>
              <a:ea typeface="Helvetica Neue"/>
              <a:cs typeface="Helvetica Neue"/>
              <a:sym typeface="Helvetica Neue"/>
            </a:endParaRPr>
          </a:p>
        </p:txBody>
      </p:sp>
      <p:sp>
        <p:nvSpPr>
          <p:cNvPr id="275" name="Google Shape;275;g3f6e90cb93f_0_181"/>
          <p:cNvSpPr txBox="1"/>
          <p:nvPr/>
        </p:nvSpPr>
        <p:spPr>
          <a:xfrm>
            <a:off x="6315038" y="1968500"/>
            <a:ext cx="5321700" cy="3517800"/>
          </a:xfrm>
          <a:prstGeom prst="rect">
            <a:avLst/>
          </a:prstGeom>
          <a:noFill/>
          <a:ln w="9525" cap="flat" cmpd="sng">
            <a:solidFill>
              <a:srgbClr val="A6A6A6"/>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p:txBody>
      </p:sp>
      <p:sp>
        <p:nvSpPr>
          <p:cNvPr id="276" name="Google Shape;276;g3f6e90cb93f_0_181"/>
          <p:cNvSpPr txBox="1"/>
          <p:nvPr/>
        </p:nvSpPr>
        <p:spPr>
          <a:xfrm>
            <a:off x="6315038" y="1968500"/>
            <a:ext cx="5321700" cy="633300"/>
          </a:xfrm>
          <a:prstGeom prst="rect">
            <a:avLst/>
          </a:prstGeom>
          <a:solidFill>
            <a:srgbClr val="002B5C"/>
          </a:solidFill>
          <a:ln>
            <a:noFill/>
          </a:ln>
        </p:spPr>
        <p:txBody>
          <a:bodyPr spcFirstLastPara="1" wrap="square" lIns="182875" tIns="182875" rIns="182875" bIns="182875" anchor="t" anchorCtr="0">
            <a:noAutofit/>
          </a:bodyPr>
          <a:lstStyle/>
          <a:p>
            <a:pPr marL="0" lvl="0" indent="0" algn="l" rtl="0">
              <a:spcBef>
                <a:spcPts val="0"/>
              </a:spcBef>
              <a:spcAft>
                <a:spcPts val="0"/>
              </a:spcAft>
              <a:buNone/>
            </a:pPr>
            <a:r>
              <a:rPr lang="en-US" sz="1800" b="1">
                <a:solidFill>
                  <a:schemeClr val="lt1"/>
                </a:solidFill>
                <a:latin typeface="Helvetica Neue"/>
                <a:ea typeface="Helvetica Neue"/>
                <a:cs typeface="Helvetica Neue"/>
                <a:sym typeface="Helvetica Neue"/>
              </a:rPr>
              <a:t>Challenges</a:t>
            </a:r>
            <a:endParaRPr sz="1800" b="1">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457200" lvl="0" indent="-234950" algn="l" rtl="0">
              <a:spcBef>
                <a:spcPts val="0"/>
              </a:spcBef>
              <a:spcAft>
                <a:spcPts val="0"/>
              </a:spcAft>
              <a:buClr>
                <a:srgbClr val="DF8734"/>
              </a:buClr>
              <a:buSzPts val="100"/>
              <a:buFont typeface="Helvetica Neue"/>
              <a:buChar char="●"/>
            </a:pPr>
            <a:endParaRPr sz="100">
              <a:solidFill>
                <a:srgbClr val="00295C"/>
              </a:solidFill>
              <a:latin typeface="Helvetica Neue"/>
              <a:ea typeface="Helvetica Neue"/>
              <a:cs typeface="Helvetica Neue"/>
              <a:sym typeface="Helvetica Neue"/>
            </a:endParaRPr>
          </a:p>
          <a:p>
            <a:pPr marL="457200" lvl="0" indent="-355600" algn="l" rtl="0">
              <a:spcBef>
                <a:spcPts val="1000"/>
              </a:spcBef>
              <a:spcAft>
                <a:spcPts val="0"/>
              </a:spcAft>
              <a:buClr>
                <a:srgbClr val="DF8734"/>
              </a:buClr>
              <a:buSzPts val="2000"/>
              <a:buFont typeface="Helvetica Neue"/>
              <a:buChar char="●"/>
            </a:pPr>
            <a:r>
              <a:rPr lang="en-US" sz="2000">
                <a:solidFill>
                  <a:srgbClr val="00295C"/>
                </a:solidFill>
                <a:latin typeface="Helvetica Neue"/>
                <a:ea typeface="Helvetica Neue"/>
                <a:cs typeface="Helvetica Neue"/>
                <a:sym typeface="Helvetica Neue"/>
              </a:rPr>
              <a:t>Difficult to see the surplus in another program</a:t>
            </a:r>
            <a:endParaRPr sz="2000">
              <a:solidFill>
                <a:srgbClr val="00295C"/>
              </a:solidFill>
              <a:latin typeface="Helvetica Neue"/>
              <a:ea typeface="Helvetica Neue"/>
              <a:cs typeface="Helvetica Neue"/>
              <a:sym typeface="Helvetica Neue"/>
            </a:endParaRPr>
          </a:p>
          <a:p>
            <a:pPr marL="457200" lvl="0" indent="-355600" algn="l" rtl="0">
              <a:spcBef>
                <a:spcPts val="1500"/>
              </a:spcBef>
              <a:spcAft>
                <a:spcPts val="0"/>
              </a:spcAft>
              <a:buClr>
                <a:srgbClr val="DF8734"/>
              </a:buClr>
              <a:buSzPts val="2000"/>
              <a:buFont typeface="Helvetica Neue"/>
              <a:buChar char="●"/>
            </a:pPr>
            <a:r>
              <a:rPr lang="en-US" sz="2000">
                <a:solidFill>
                  <a:srgbClr val="00295C"/>
                </a:solidFill>
                <a:latin typeface="Helvetica Neue"/>
                <a:ea typeface="Helvetica Neue"/>
                <a:cs typeface="Helvetica Neue"/>
                <a:sym typeface="Helvetica Neue"/>
              </a:rPr>
              <a:t>The best move for the project can be the wrong move for the department.</a:t>
            </a:r>
            <a:endParaRPr sz="2000">
              <a:solidFill>
                <a:srgbClr val="00295C"/>
              </a:solidFill>
              <a:latin typeface="Helvetica Neue"/>
              <a:ea typeface="Helvetica Neue"/>
              <a:cs typeface="Helvetica Neue"/>
              <a:sym typeface="Helvetica Neue"/>
            </a:endParaRPr>
          </a:p>
          <a:p>
            <a:pPr marL="457200" lvl="0" indent="-355600" algn="l" rtl="0">
              <a:spcBef>
                <a:spcPts val="1500"/>
              </a:spcBef>
              <a:spcAft>
                <a:spcPts val="1500"/>
              </a:spcAft>
              <a:buClr>
                <a:srgbClr val="DF8734"/>
              </a:buClr>
              <a:buSzPts val="2000"/>
              <a:buFont typeface="Helvetica Neue"/>
              <a:buChar char="●"/>
            </a:pPr>
            <a:r>
              <a:rPr lang="en-US" sz="2000">
                <a:solidFill>
                  <a:srgbClr val="00295C"/>
                </a:solidFill>
                <a:latin typeface="Helvetica Neue"/>
                <a:ea typeface="Helvetica Neue"/>
                <a:cs typeface="Helvetica Neue"/>
                <a:sym typeface="Helvetica Neue"/>
              </a:rPr>
              <a:t>When one source of funding ends, the whole project stops</a:t>
            </a:r>
            <a:endParaRPr sz="2000">
              <a:solidFill>
                <a:srgbClr val="00295C"/>
              </a:solidFill>
              <a:latin typeface="Helvetica Neue"/>
              <a:ea typeface="Helvetica Neue"/>
              <a:cs typeface="Helvetica Neue"/>
              <a:sym typeface="Helvetica Neue"/>
            </a:endParaRPr>
          </a:p>
        </p:txBody>
      </p:sp>
      <p:sp>
        <p:nvSpPr>
          <p:cNvPr id="277" name="Google Shape;277;g3f6e90cb93f_0_181"/>
          <p:cNvSpPr txBox="1">
            <a:spLocks noGrp="1"/>
          </p:cNvSpPr>
          <p:nvPr>
            <p:ph type="body" idx="1"/>
          </p:nvPr>
        </p:nvSpPr>
        <p:spPr>
          <a:xfrm>
            <a:off x="571500" y="1247075"/>
            <a:ext cx="11065200" cy="467400"/>
          </a:xfrm>
          <a:prstGeom prst="rect">
            <a:avLst/>
          </a:prstGeom>
          <a:noFill/>
          <a:ln>
            <a:noFill/>
          </a:ln>
        </p:spPr>
        <p:txBody>
          <a:bodyPr spcFirstLastPara="1" wrap="square" lIns="0" tIns="0" rIns="0" bIns="0" anchor="t" anchorCtr="0">
            <a:noAutofit/>
          </a:bodyPr>
          <a:lstStyle/>
          <a:p>
            <a:pPr marL="0" lvl="0" indent="0" algn="l" rtl="0">
              <a:spcBef>
                <a:spcPts val="0"/>
              </a:spcBef>
              <a:spcAft>
                <a:spcPts val="1000"/>
              </a:spcAft>
              <a:buNone/>
            </a:pPr>
            <a:r>
              <a:rPr lang="en-US" sz="2200"/>
              <a:t>The challenges and benefits of thinking about just one project…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g3f6e90cb93f_0_192"/>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rgbClr val="002B5C"/>
              </a:buClr>
              <a:buSzPct val="100000"/>
              <a:buFont typeface="Georgia"/>
              <a:buNone/>
            </a:pPr>
            <a:r>
              <a:rPr lang="en-US"/>
              <a:t>Project Management</a:t>
            </a:r>
            <a:endParaRPr/>
          </a:p>
        </p:txBody>
      </p:sp>
      <p:sp>
        <p:nvSpPr>
          <p:cNvPr id="284" name="Google Shape;284;g3f6e90cb93f_0_192"/>
          <p:cNvSpPr txBox="1">
            <a:spLocks noGrp="1"/>
          </p:cNvSpPr>
          <p:nvPr>
            <p:ph type="body" idx="1"/>
          </p:nvPr>
        </p:nvSpPr>
        <p:spPr>
          <a:xfrm>
            <a:off x="571500" y="1237550"/>
            <a:ext cx="11065200" cy="467400"/>
          </a:xfrm>
          <a:prstGeom prst="rect">
            <a:avLst/>
          </a:prstGeom>
          <a:noFill/>
          <a:ln>
            <a:noFill/>
          </a:ln>
        </p:spPr>
        <p:txBody>
          <a:bodyPr spcFirstLastPara="1" wrap="square" lIns="0" tIns="0" rIns="0" bIns="0" anchor="t" anchorCtr="0">
            <a:noAutofit/>
          </a:bodyPr>
          <a:lstStyle/>
          <a:p>
            <a:pPr marL="0" lvl="2" indent="0" algn="l" rtl="0">
              <a:lnSpc>
                <a:spcPct val="110000"/>
              </a:lnSpc>
              <a:spcBef>
                <a:spcPts val="0"/>
              </a:spcBef>
              <a:spcAft>
                <a:spcPts val="1000"/>
              </a:spcAft>
              <a:buClr>
                <a:schemeClr val="lt2"/>
              </a:buClr>
              <a:buSzPts val="2000"/>
              <a:buNone/>
            </a:pPr>
            <a:r>
              <a:rPr lang="en-US" sz="2200"/>
              <a:t>Broader impacts of using project management strategies…</a:t>
            </a:r>
            <a:endParaRPr/>
          </a:p>
        </p:txBody>
      </p:sp>
      <p:graphicFrame>
        <p:nvGraphicFramePr>
          <p:cNvPr id="285" name="Google Shape;285;g3f6e90cb93f_0_192"/>
          <p:cNvGraphicFramePr/>
          <p:nvPr/>
        </p:nvGraphicFramePr>
        <p:xfrm>
          <a:off x="571500" y="1933575"/>
          <a:ext cx="3286125" cy="3863300"/>
        </p:xfrm>
        <a:graphic>
          <a:graphicData uri="http://schemas.openxmlformats.org/drawingml/2006/table">
            <a:tbl>
              <a:tblPr>
                <a:noFill/>
                <a:tableStyleId>{129AF21A-486F-4959-8448-CBF4B9E8DF88}</a:tableStyleId>
              </a:tblPr>
              <a:tblGrid>
                <a:gridCol w="3286125">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2000" b="1">
                          <a:solidFill>
                            <a:schemeClr val="lt2"/>
                          </a:solidFill>
                          <a:latin typeface="Helvetica Neue"/>
                          <a:ea typeface="Helvetica Neue"/>
                          <a:cs typeface="Helvetica Neue"/>
                          <a:sym typeface="Helvetica Neue"/>
                        </a:rPr>
                        <a:t>Demonstrates financial responsibility</a:t>
                      </a:r>
                      <a:endParaRPr sz="20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800">
                          <a:solidFill>
                            <a:schemeClr val="lt2"/>
                          </a:solidFill>
                          <a:latin typeface="Helvetica Neue"/>
                          <a:ea typeface="Helvetica Neue"/>
                          <a:cs typeface="Helvetica Neue"/>
                          <a:sym typeface="Helvetica Neue"/>
                        </a:rPr>
                        <a:t>Finance Directors remember who closed clean and who needed a rescue transfer</a:t>
                      </a:r>
                      <a:endParaRPr sz="1000">
                        <a:solidFill>
                          <a:srgbClr val="002B5C"/>
                        </a:solidFill>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86" name="Google Shape;286;g3f6e90cb93f_0_192"/>
          <p:cNvSpPr/>
          <p:nvPr/>
        </p:nvSpPr>
        <p:spPr>
          <a:xfrm rot="-5400000">
            <a:off x="-1343250" y="3850513"/>
            <a:ext cx="3858900" cy="29400"/>
          </a:xfrm>
          <a:prstGeom prst="rect">
            <a:avLst/>
          </a:prstGeom>
          <a:solidFill>
            <a:srgbClr val="DF873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287" name="Google Shape;287;g3f6e90cb93f_0_192"/>
          <p:cNvGraphicFramePr/>
          <p:nvPr/>
        </p:nvGraphicFramePr>
        <p:xfrm>
          <a:off x="4343400" y="1933575"/>
          <a:ext cx="3286125" cy="3863300"/>
        </p:xfrm>
        <a:graphic>
          <a:graphicData uri="http://schemas.openxmlformats.org/drawingml/2006/table">
            <a:tbl>
              <a:tblPr>
                <a:noFill/>
                <a:tableStyleId>{129AF21A-486F-4959-8448-CBF4B9E8DF88}</a:tableStyleId>
              </a:tblPr>
              <a:tblGrid>
                <a:gridCol w="3286125">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2000" b="1">
                          <a:solidFill>
                            <a:schemeClr val="lt2"/>
                          </a:solidFill>
                          <a:latin typeface="Helvetica Neue"/>
                          <a:ea typeface="Helvetica Neue"/>
                          <a:cs typeface="Helvetica Neue"/>
                          <a:sym typeface="Helvetica Neue"/>
                        </a:rPr>
                        <a:t>Uses resources efficiently</a:t>
                      </a:r>
                      <a:endParaRPr sz="2000">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2000">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800">
                          <a:solidFill>
                            <a:schemeClr val="lt2"/>
                          </a:solidFill>
                          <a:latin typeface="Helvetica Neue"/>
                          <a:ea typeface="Helvetica Neue"/>
                          <a:cs typeface="Helvetica Neue"/>
                          <a:sym typeface="Helvetica Neue"/>
                        </a:rPr>
                        <a:t>Every dollar that lands where you said it would is a dollar of program delivered</a:t>
                      </a:r>
                      <a:endParaRPr sz="800">
                        <a:solidFill>
                          <a:srgbClr val="002B5C"/>
                        </a:solidFill>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88" name="Google Shape;288;g3f6e90cb93f_0_192"/>
          <p:cNvSpPr/>
          <p:nvPr/>
        </p:nvSpPr>
        <p:spPr>
          <a:xfrm rot="-5400000">
            <a:off x="2428650" y="3850513"/>
            <a:ext cx="3858900" cy="29400"/>
          </a:xfrm>
          <a:prstGeom prst="rect">
            <a:avLst/>
          </a:prstGeom>
          <a:solidFill>
            <a:srgbClr val="498B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289" name="Google Shape;289;g3f6e90cb93f_0_192"/>
          <p:cNvGraphicFramePr/>
          <p:nvPr/>
        </p:nvGraphicFramePr>
        <p:xfrm>
          <a:off x="8115300" y="1933575"/>
          <a:ext cx="3286125" cy="3863300"/>
        </p:xfrm>
        <a:graphic>
          <a:graphicData uri="http://schemas.openxmlformats.org/drawingml/2006/table">
            <a:tbl>
              <a:tblPr>
                <a:noFill/>
                <a:tableStyleId>{129AF21A-486F-4959-8448-CBF4B9E8DF88}</a:tableStyleId>
              </a:tblPr>
              <a:tblGrid>
                <a:gridCol w="3286125">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2000" b="1">
                          <a:solidFill>
                            <a:schemeClr val="lt2"/>
                          </a:solidFill>
                          <a:latin typeface="Helvetica Neue"/>
                          <a:ea typeface="Helvetica Neue"/>
                          <a:cs typeface="Helvetica Neue"/>
                          <a:sym typeface="Helvetica Neue"/>
                        </a:rPr>
                        <a:t>Builds a track record</a:t>
                      </a:r>
                      <a:endParaRPr sz="20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20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2000">
                          <a:solidFill>
                            <a:schemeClr val="lt2"/>
                          </a:solidFill>
                          <a:latin typeface="Helvetica Neue"/>
                          <a:ea typeface="Helvetica Neue"/>
                          <a:cs typeface="Helvetica Neue"/>
                          <a:sym typeface="Helvetica Neue"/>
                        </a:rPr>
                        <a:t>Bigger budgets and more important projects follow those who deliver small ones cleanly</a:t>
                      </a:r>
                      <a:endParaRPr sz="1000">
                        <a:solidFill>
                          <a:srgbClr val="002B5C"/>
                        </a:solidFill>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90" name="Google Shape;290;g3f6e90cb93f_0_192"/>
          <p:cNvSpPr/>
          <p:nvPr/>
        </p:nvSpPr>
        <p:spPr>
          <a:xfrm rot="-5400000">
            <a:off x="6200550" y="3850513"/>
            <a:ext cx="3858900" cy="29400"/>
          </a:xfrm>
          <a:prstGeom prst="rect">
            <a:avLst/>
          </a:prstGeom>
          <a:solidFill>
            <a:srgbClr val="69ACC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g3f6e90cb93f_0_204"/>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rgbClr val="002B5C"/>
              </a:buClr>
              <a:buSzPts val="2800"/>
              <a:buFont typeface="Georgia"/>
              <a:buNone/>
            </a:pPr>
            <a:r>
              <a:rPr lang="en-US" sz="2500"/>
              <a:t>Department or Division Management</a:t>
            </a:r>
            <a:endParaRPr sz="2500"/>
          </a:p>
        </p:txBody>
      </p:sp>
      <p:sp>
        <p:nvSpPr>
          <p:cNvPr id="297" name="Google Shape;297;g3f6e90cb93f_0_204"/>
          <p:cNvSpPr txBox="1">
            <a:spLocks noGrp="1"/>
          </p:cNvSpPr>
          <p:nvPr>
            <p:ph type="body" idx="1"/>
          </p:nvPr>
        </p:nvSpPr>
        <p:spPr>
          <a:xfrm>
            <a:off x="571500" y="1170875"/>
            <a:ext cx="11065200" cy="534000"/>
          </a:xfrm>
          <a:prstGeom prst="rect">
            <a:avLst/>
          </a:prstGeom>
          <a:noFill/>
          <a:ln>
            <a:noFill/>
          </a:ln>
        </p:spPr>
        <p:txBody>
          <a:bodyPr spcFirstLastPara="1" wrap="square" lIns="0" tIns="0" rIns="0" bIns="0" anchor="t" anchorCtr="0">
            <a:noAutofit/>
          </a:bodyPr>
          <a:lstStyle/>
          <a:p>
            <a:pPr marL="0" lvl="2" indent="0" algn="l" rtl="0">
              <a:lnSpc>
                <a:spcPct val="110000"/>
              </a:lnSpc>
              <a:spcBef>
                <a:spcPts val="0"/>
              </a:spcBef>
              <a:spcAft>
                <a:spcPts val="0"/>
              </a:spcAft>
              <a:buClr>
                <a:schemeClr val="lt2"/>
              </a:buClr>
              <a:buSzPts val="2000"/>
              <a:buNone/>
            </a:pPr>
            <a:r>
              <a:rPr lang="en-US" sz="2200"/>
              <a:t>Running a </a:t>
            </a:r>
            <a:r>
              <a:rPr lang="en-US" sz="2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department or division</a:t>
            </a:r>
            <a:r>
              <a:rPr lang="en-US" sz="2200"/>
              <a:t>, versus a project…</a:t>
            </a:r>
            <a:endParaRPr/>
          </a:p>
          <a:p>
            <a:pPr marL="0" lvl="2" indent="0" algn="l" rtl="0">
              <a:lnSpc>
                <a:spcPct val="110000"/>
              </a:lnSpc>
              <a:spcBef>
                <a:spcPts val="1000"/>
              </a:spcBef>
              <a:spcAft>
                <a:spcPts val="0"/>
              </a:spcAft>
              <a:buClr>
                <a:schemeClr val="lt2"/>
              </a:buClr>
              <a:buSzPts val="2000"/>
              <a:buNone/>
            </a:pPr>
            <a:endParaRPr/>
          </a:p>
          <a:p>
            <a:pPr marL="0" lvl="2" indent="0" algn="l" rtl="0">
              <a:lnSpc>
                <a:spcPct val="110000"/>
              </a:lnSpc>
              <a:spcBef>
                <a:spcPts val="1000"/>
              </a:spcBef>
              <a:spcAft>
                <a:spcPts val="0"/>
              </a:spcAft>
              <a:buClr>
                <a:schemeClr val="lt2"/>
              </a:buClr>
              <a:buSzPts val="2000"/>
              <a:buNone/>
            </a:pPr>
            <a:endParaRPr/>
          </a:p>
          <a:p>
            <a:pPr marL="342900" lvl="2" indent="-215900" algn="l" rtl="0">
              <a:lnSpc>
                <a:spcPct val="110000"/>
              </a:lnSpc>
              <a:spcBef>
                <a:spcPts val="1000"/>
              </a:spcBef>
              <a:spcAft>
                <a:spcPts val="1000"/>
              </a:spcAft>
              <a:buClr>
                <a:schemeClr val="lt2"/>
              </a:buClr>
              <a:buSzPts val="2000"/>
              <a:buFont typeface="Arial"/>
              <a:buNone/>
            </a:pPr>
            <a:endParaRPr/>
          </a:p>
        </p:txBody>
      </p:sp>
      <p:graphicFrame>
        <p:nvGraphicFramePr>
          <p:cNvPr id="298" name="Google Shape;298;g3f6e90cb93f_0_204"/>
          <p:cNvGraphicFramePr/>
          <p:nvPr/>
        </p:nvGraphicFramePr>
        <p:xfrm>
          <a:off x="285188" y="1933575"/>
          <a:ext cx="2733675" cy="3863300"/>
        </p:xfrm>
        <a:graphic>
          <a:graphicData uri="http://schemas.openxmlformats.org/drawingml/2006/table">
            <a:tbl>
              <a:tblPr>
                <a:noFill/>
                <a:tableStyleId>{129AF21A-486F-4959-8448-CBF4B9E8DF88}</a:tableStyleId>
              </a:tblPr>
              <a:tblGrid>
                <a:gridCol w="2733675">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1900" b="1">
                          <a:solidFill>
                            <a:schemeClr val="lt2"/>
                          </a:solidFill>
                          <a:latin typeface="Helvetica Neue"/>
                          <a:ea typeface="Helvetica Neue"/>
                          <a:cs typeface="Helvetica Neue"/>
                          <a:sym typeface="Helvetica Neue"/>
                        </a:rPr>
                        <a:t>Greater complexity and contingencies</a:t>
                      </a: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700">
                          <a:solidFill>
                            <a:schemeClr val="lt2"/>
                          </a:solidFill>
                          <a:latin typeface="Helvetica Neue"/>
                          <a:ea typeface="Helvetica Neue"/>
                          <a:cs typeface="Helvetica Neue"/>
                          <a:sym typeface="Helvetica Neue"/>
                        </a:rPr>
                        <a:t>Multiple funds, multiple fiscal calendars, multiple funders with different rules</a:t>
                      </a:r>
                      <a:endParaRPr sz="1700">
                        <a:solidFill>
                          <a:schemeClr val="lt2"/>
                        </a:solidFill>
                        <a:latin typeface="Helvetica Neue"/>
                        <a:ea typeface="Helvetica Neue"/>
                        <a:cs typeface="Helvetica Neue"/>
                        <a:sym typeface="Helvetica Neue"/>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99" name="Google Shape;299;g3f6e90cb93f_0_204"/>
          <p:cNvSpPr/>
          <p:nvPr/>
        </p:nvSpPr>
        <p:spPr>
          <a:xfrm rot="-5400000">
            <a:off x="-1629562" y="3850513"/>
            <a:ext cx="3858900" cy="29400"/>
          </a:xfrm>
          <a:prstGeom prst="rect">
            <a:avLst/>
          </a:prstGeom>
          <a:solidFill>
            <a:srgbClr val="DF873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300" name="Google Shape;300;g3f6e90cb93f_0_204"/>
          <p:cNvGraphicFramePr/>
          <p:nvPr/>
        </p:nvGraphicFramePr>
        <p:xfrm>
          <a:off x="3247463" y="1933575"/>
          <a:ext cx="2734050" cy="3863300"/>
        </p:xfrm>
        <a:graphic>
          <a:graphicData uri="http://schemas.openxmlformats.org/drawingml/2006/table">
            <a:tbl>
              <a:tblPr>
                <a:noFill/>
                <a:tableStyleId>{129AF21A-486F-4959-8448-CBF4B9E8DF88}</a:tableStyleId>
              </a:tblPr>
              <a:tblGrid>
                <a:gridCol w="2734050">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1900" b="1">
                          <a:solidFill>
                            <a:schemeClr val="lt2"/>
                          </a:solidFill>
                          <a:latin typeface="Helvetica Neue"/>
                          <a:ea typeface="Helvetica Neue"/>
                          <a:cs typeface="Helvetica Neue"/>
                          <a:sym typeface="Helvetica Neue"/>
                        </a:rPr>
                        <a:t>More to manage, </a:t>
                      </a: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900" b="1">
                          <a:solidFill>
                            <a:schemeClr val="lt2"/>
                          </a:solidFill>
                          <a:latin typeface="Helvetica Neue"/>
                          <a:ea typeface="Helvetica Neue"/>
                          <a:cs typeface="Helvetica Neue"/>
                          <a:sym typeface="Helvetica Neue"/>
                        </a:rPr>
                        <a:t>with more options</a:t>
                      </a: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1900">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700">
                          <a:solidFill>
                            <a:schemeClr val="lt2"/>
                          </a:solidFill>
                          <a:latin typeface="Helvetica Neue"/>
                          <a:ea typeface="Helvetica Neue"/>
                          <a:cs typeface="Helvetica Neue"/>
                          <a:sym typeface="Helvetica Neue"/>
                        </a:rPr>
                        <a:t>Every additional fund is another lever. A shortfall in one place can often be solved somewhere else.</a:t>
                      </a:r>
                      <a:endParaRPr sz="1700">
                        <a:solidFill>
                          <a:schemeClr val="lt2"/>
                        </a:solidFill>
                        <a:latin typeface="Helvetica Neue"/>
                        <a:ea typeface="Helvetica Neue"/>
                        <a:cs typeface="Helvetica Neue"/>
                        <a:sym typeface="Helvetica Neue"/>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01" name="Google Shape;301;g3f6e90cb93f_0_204"/>
          <p:cNvSpPr/>
          <p:nvPr/>
        </p:nvSpPr>
        <p:spPr>
          <a:xfrm rot="-5400000">
            <a:off x="1332713" y="3850513"/>
            <a:ext cx="3858900" cy="29400"/>
          </a:xfrm>
          <a:prstGeom prst="rect">
            <a:avLst/>
          </a:prstGeom>
          <a:solidFill>
            <a:srgbClr val="498B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302" name="Google Shape;302;g3f6e90cb93f_0_204"/>
          <p:cNvGraphicFramePr/>
          <p:nvPr/>
        </p:nvGraphicFramePr>
        <p:xfrm>
          <a:off x="6210113" y="1933575"/>
          <a:ext cx="2734050" cy="3863300"/>
        </p:xfrm>
        <a:graphic>
          <a:graphicData uri="http://schemas.openxmlformats.org/drawingml/2006/table">
            <a:tbl>
              <a:tblPr>
                <a:noFill/>
                <a:tableStyleId>{129AF21A-486F-4959-8448-CBF4B9E8DF88}</a:tableStyleId>
              </a:tblPr>
              <a:tblGrid>
                <a:gridCol w="2734050">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1900" b="1">
                          <a:solidFill>
                            <a:schemeClr val="lt2"/>
                          </a:solidFill>
                          <a:latin typeface="Helvetica Neue"/>
                          <a:ea typeface="Helvetica Neue"/>
                          <a:cs typeface="Helvetica Neue"/>
                          <a:sym typeface="Helvetica Neue"/>
                        </a:rPr>
                        <a:t>Multivariable calculus</a:t>
                      </a: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700">
                          <a:solidFill>
                            <a:schemeClr val="lt2"/>
                          </a:solidFill>
                          <a:latin typeface="Helvetica Neue"/>
                          <a:ea typeface="Helvetica Neue"/>
                          <a:cs typeface="Helvetica Neue"/>
                          <a:sym typeface="Helvetica Neue"/>
                        </a:rPr>
                        <a:t>A project has one moving variable, while a department has many that move at once, affecting one another</a:t>
                      </a:r>
                      <a:endParaRPr sz="1700">
                        <a:solidFill>
                          <a:schemeClr val="lt2"/>
                        </a:solidFill>
                        <a:latin typeface="Helvetica Neue"/>
                        <a:ea typeface="Helvetica Neue"/>
                        <a:cs typeface="Helvetica Neue"/>
                        <a:sym typeface="Helvetica Neue"/>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03" name="Google Shape;303;g3f6e90cb93f_0_204"/>
          <p:cNvSpPr/>
          <p:nvPr/>
        </p:nvSpPr>
        <p:spPr>
          <a:xfrm rot="-5400000">
            <a:off x="4295363" y="3850513"/>
            <a:ext cx="3858900" cy="29400"/>
          </a:xfrm>
          <a:prstGeom prst="rect">
            <a:avLst/>
          </a:prstGeom>
          <a:solidFill>
            <a:srgbClr val="69ACC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304" name="Google Shape;304;g3f6e90cb93f_0_204"/>
          <p:cNvGraphicFramePr/>
          <p:nvPr/>
        </p:nvGraphicFramePr>
        <p:xfrm>
          <a:off x="9172763" y="1933575"/>
          <a:ext cx="2734050" cy="3863300"/>
        </p:xfrm>
        <a:graphic>
          <a:graphicData uri="http://schemas.openxmlformats.org/drawingml/2006/table">
            <a:tbl>
              <a:tblPr>
                <a:noFill/>
                <a:tableStyleId>{129AF21A-486F-4959-8448-CBF4B9E8DF88}</a:tableStyleId>
              </a:tblPr>
              <a:tblGrid>
                <a:gridCol w="2734050">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1900" b="1">
                          <a:solidFill>
                            <a:schemeClr val="lt2"/>
                          </a:solidFill>
                          <a:latin typeface="Helvetica Neue"/>
                          <a:ea typeface="Helvetica Neue"/>
                          <a:cs typeface="Helvetica Neue"/>
                          <a:sym typeface="Helvetica Neue"/>
                        </a:rPr>
                        <a:t>Sequencing, rather than spending</a:t>
                      </a: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700">
                          <a:solidFill>
                            <a:schemeClr val="lt2"/>
                          </a:solidFill>
                          <a:latin typeface="Helvetica Neue"/>
                          <a:ea typeface="Helvetica Neue"/>
                          <a:cs typeface="Helvetica Neue"/>
                          <a:sym typeface="Helvetica Neue"/>
                        </a:rPr>
                        <a:t>Your job is to determine what fund pays for what and in what order</a:t>
                      </a:r>
                      <a:endParaRPr sz="1700">
                        <a:solidFill>
                          <a:schemeClr val="lt2"/>
                        </a:solidFill>
                        <a:latin typeface="Helvetica Neue"/>
                        <a:ea typeface="Helvetica Neue"/>
                        <a:cs typeface="Helvetica Neue"/>
                        <a:sym typeface="Helvetica Neue"/>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05" name="Google Shape;305;g3f6e90cb93f_0_204"/>
          <p:cNvSpPr/>
          <p:nvPr/>
        </p:nvSpPr>
        <p:spPr>
          <a:xfrm rot="-5400000">
            <a:off x="7258013" y="3850513"/>
            <a:ext cx="3858900" cy="29400"/>
          </a:xfrm>
          <a:prstGeom prst="rect">
            <a:avLst/>
          </a:prstGeom>
          <a:solidFill>
            <a:srgbClr val="69ACC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g3f6e90cb93f_0_234"/>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rgbClr val="002B5C"/>
              </a:buClr>
              <a:buSzPct val="100000"/>
              <a:buFont typeface="Georgia"/>
              <a:buNone/>
            </a:pPr>
            <a:r>
              <a:rPr lang="en-US"/>
              <a:t>Department or Division Management</a:t>
            </a:r>
            <a:endParaRPr/>
          </a:p>
        </p:txBody>
      </p:sp>
      <p:sp>
        <p:nvSpPr>
          <p:cNvPr id="312" name="Google Shape;312;g3f6e90cb93f_0_234"/>
          <p:cNvSpPr txBox="1">
            <a:spLocks noGrp="1"/>
          </p:cNvSpPr>
          <p:nvPr>
            <p:ph type="body" idx="1"/>
          </p:nvPr>
        </p:nvSpPr>
        <p:spPr>
          <a:xfrm>
            <a:off x="571500" y="1170875"/>
            <a:ext cx="11065200" cy="2496300"/>
          </a:xfrm>
          <a:prstGeom prst="rect">
            <a:avLst/>
          </a:prstGeom>
          <a:noFill/>
          <a:ln>
            <a:noFill/>
          </a:ln>
        </p:spPr>
        <p:txBody>
          <a:bodyPr spcFirstLastPara="1" wrap="square" lIns="0" tIns="0" rIns="0" bIns="0" anchor="t" anchorCtr="0">
            <a:noAutofit/>
          </a:bodyPr>
          <a:lstStyle/>
          <a:p>
            <a:pPr marL="0" lvl="2" indent="0" algn="l" rtl="0">
              <a:lnSpc>
                <a:spcPct val="110000"/>
              </a:lnSpc>
              <a:spcBef>
                <a:spcPts val="0"/>
              </a:spcBef>
              <a:spcAft>
                <a:spcPts val="0"/>
              </a:spcAft>
              <a:buClr>
                <a:schemeClr val="lt2"/>
              </a:buClr>
              <a:buSzPts val="2000"/>
              <a:buNone/>
            </a:pPr>
            <a:r>
              <a:rPr lang="en-US" sz="2200" b="1"/>
              <a:t>Implement best practices</a:t>
            </a:r>
            <a:endParaRPr sz="2200" b="1"/>
          </a:p>
          <a:p>
            <a:pPr marL="457200" lvl="0" indent="-368300" algn="l" rtl="0">
              <a:lnSpc>
                <a:spcPct val="110000"/>
              </a:lnSpc>
              <a:spcBef>
                <a:spcPts val="1000"/>
              </a:spcBef>
              <a:spcAft>
                <a:spcPts val="0"/>
              </a:spcAft>
              <a:buSzPts val="2200"/>
              <a:buChar char="●"/>
            </a:pPr>
            <a:r>
              <a:rPr lang="en-US"/>
              <a:t>Allocate funds across departments effectively while supporting each department’s strategic goals. Achieve this by:</a:t>
            </a:r>
            <a:endParaRPr/>
          </a:p>
          <a:p>
            <a:pPr marL="914400" lvl="1" indent="-368300" algn="l" rtl="0">
              <a:lnSpc>
                <a:spcPct val="110000"/>
              </a:lnSpc>
              <a:spcBef>
                <a:spcPts val="1000"/>
              </a:spcBef>
              <a:spcAft>
                <a:spcPts val="0"/>
              </a:spcAft>
              <a:buSzPts val="2200"/>
              <a:buChar char="○"/>
            </a:pPr>
            <a:r>
              <a:rPr lang="en-US"/>
              <a:t>Balancing underspending and overspending, cross-subsidizing efforts</a:t>
            </a:r>
            <a:endParaRPr/>
          </a:p>
          <a:p>
            <a:pPr marL="914400" lvl="1" indent="-368300" algn="l" rtl="0">
              <a:lnSpc>
                <a:spcPct val="110000"/>
              </a:lnSpc>
              <a:spcBef>
                <a:spcPts val="1000"/>
              </a:spcBef>
              <a:spcAft>
                <a:spcPts val="0"/>
              </a:spcAft>
              <a:buSzPts val="2200"/>
              <a:buChar char="○"/>
            </a:pPr>
            <a:r>
              <a:rPr lang="en-US"/>
              <a:t>Spend the fragile funds first. Spend-down order:</a:t>
            </a:r>
            <a:endParaRPr/>
          </a:p>
          <a:p>
            <a:pPr marL="342900" lvl="2" indent="-215900" algn="l" rtl="0">
              <a:lnSpc>
                <a:spcPct val="110000"/>
              </a:lnSpc>
              <a:spcBef>
                <a:spcPts val="1000"/>
              </a:spcBef>
              <a:spcAft>
                <a:spcPts val="0"/>
              </a:spcAft>
              <a:buClr>
                <a:schemeClr val="lt2"/>
              </a:buClr>
              <a:buSzPts val="2000"/>
              <a:buFont typeface="Arial"/>
              <a:buNone/>
            </a:pPr>
            <a:endParaRPr/>
          </a:p>
          <a:p>
            <a:pPr marL="342900" lvl="2" indent="-215900" algn="l" rtl="0">
              <a:lnSpc>
                <a:spcPct val="110000"/>
              </a:lnSpc>
              <a:spcBef>
                <a:spcPts val="1000"/>
              </a:spcBef>
              <a:spcAft>
                <a:spcPts val="0"/>
              </a:spcAft>
              <a:buClr>
                <a:schemeClr val="lt2"/>
              </a:buClr>
              <a:buSzPts val="2000"/>
              <a:buFont typeface="Arial"/>
              <a:buNone/>
            </a:pPr>
            <a:endParaRPr b="1"/>
          </a:p>
          <a:p>
            <a:pPr marL="800100" lvl="3" indent="-228600" algn="l" rtl="0">
              <a:lnSpc>
                <a:spcPct val="90000"/>
              </a:lnSpc>
              <a:spcBef>
                <a:spcPts val="1000"/>
              </a:spcBef>
              <a:spcAft>
                <a:spcPts val="0"/>
              </a:spcAft>
              <a:buClr>
                <a:srgbClr val="141D45"/>
              </a:buClr>
              <a:buSzPts val="1800"/>
              <a:buFont typeface="Arial"/>
              <a:buNone/>
            </a:pPr>
            <a:endParaRPr>
              <a:latin typeface="Helvetica Neue"/>
              <a:ea typeface="Helvetica Neue"/>
              <a:cs typeface="Helvetica Neue"/>
              <a:sym typeface="Helvetica Neue"/>
            </a:endParaRPr>
          </a:p>
          <a:p>
            <a:pPr marL="342900" lvl="2" indent="-215900" algn="l" rtl="0">
              <a:lnSpc>
                <a:spcPct val="110000"/>
              </a:lnSpc>
              <a:spcBef>
                <a:spcPts val="1000"/>
              </a:spcBef>
              <a:spcAft>
                <a:spcPts val="1000"/>
              </a:spcAft>
              <a:buClr>
                <a:schemeClr val="lt2"/>
              </a:buClr>
              <a:buSzPts val="2000"/>
              <a:buFont typeface="Arial"/>
              <a:buNone/>
            </a:pPr>
            <a:endParaRPr b="1"/>
          </a:p>
        </p:txBody>
      </p:sp>
      <p:graphicFrame>
        <p:nvGraphicFramePr>
          <p:cNvPr id="313" name="Google Shape;313;g3f6e90cb93f_0_234"/>
          <p:cNvGraphicFramePr/>
          <p:nvPr/>
        </p:nvGraphicFramePr>
        <p:xfrm>
          <a:off x="4838700" y="3533775"/>
          <a:ext cx="4581150" cy="396210"/>
        </p:xfrm>
        <a:graphic>
          <a:graphicData uri="http://schemas.openxmlformats.org/drawingml/2006/table">
            <a:tbl>
              <a:tblPr>
                <a:noFill/>
                <a:tableStyleId>{129AF21A-486F-4959-8448-CBF4B9E8DF88}</a:tableStyleId>
              </a:tblPr>
              <a:tblGrid>
                <a:gridCol w="458115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b="1">
                          <a:solidFill>
                            <a:srgbClr val="00295C"/>
                          </a:solidFill>
                          <a:latin typeface="Helvetica Neue"/>
                          <a:ea typeface="Helvetica Neue"/>
                          <a:cs typeface="Helvetica Neue"/>
                          <a:sym typeface="Helvetica Neue"/>
                        </a:rPr>
                        <a:t>1. Expiring grants                                     </a:t>
                      </a:r>
                      <a:r>
                        <a:rPr lang="en-US" sz="1100" b="1">
                          <a:solidFill>
                            <a:schemeClr val="lt1"/>
                          </a:solidFill>
                          <a:latin typeface="Helvetica Neue"/>
                          <a:ea typeface="Helvetica Neue"/>
                          <a:cs typeface="Helvetica Neue"/>
                          <a:sym typeface="Helvetica Neue"/>
                        </a:rPr>
                        <a:t>Use it or lose it</a:t>
                      </a:r>
                      <a:endParaRPr sz="1100" b="1">
                        <a:solidFill>
                          <a:schemeClr val="lt1"/>
                        </a:solidFill>
                        <a:latin typeface="Helvetica Neue"/>
                        <a:ea typeface="Helvetica Neue"/>
                        <a:cs typeface="Helvetica Neue"/>
                        <a:sym typeface="Helvetica Neue"/>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9ACC2"/>
                    </a:solidFill>
                  </a:tcPr>
                </a:tc>
                <a:extLst>
                  <a:ext uri="{0D108BD9-81ED-4DB2-BD59-A6C34878D82A}">
                    <a16:rowId xmlns:a16="http://schemas.microsoft.com/office/drawing/2014/main" val="10000"/>
                  </a:ext>
                </a:extLst>
              </a:tr>
            </a:tbl>
          </a:graphicData>
        </a:graphic>
      </p:graphicFrame>
      <p:graphicFrame>
        <p:nvGraphicFramePr>
          <p:cNvPr id="314" name="Google Shape;314;g3f6e90cb93f_0_234"/>
          <p:cNvGraphicFramePr/>
          <p:nvPr/>
        </p:nvGraphicFramePr>
        <p:xfrm>
          <a:off x="4838700" y="4152900"/>
          <a:ext cx="4581150" cy="396210"/>
        </p:xfrm>
        <a:graphic>
          <a:graphicData uri="http://schemas.openxmlformats.org/drawingml/2006/table">
            <a:tbl>
              <a:tblPr>
                <a:noFill/>
                <a:tableStyleId>{129AF21A-486F-4959-8448-CBF4B9E8DF88}</a:tableStyleId>
              </a:tblPr>
              <a:tblGrid>
                <a:gridCol w="458115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b="1">
                          <a:solidFill>
                            <a:srgbClr val="00295C"/>
                          </a:solidFill>
                          <a:latin typeface="Helvetica Neue"/>
                          <a:ea typeface="Helvetica Neue"/>
                          <a:cs typeface="Helvetica Neue"/>
                          <a:sym typeface="Helvetica Neue"/>
                        </a:rPr>
                        <a:t>2. Operating expenses                           </a:t>
                      </a:r>
                      <a:r>
                        <a:rPr lang="en-US" sz="1100" b="1">
                          <a:solidFill>
                            <a:srgbClr val="00295C"/>
                          </a:solidFill>
                          <a:latin typeface="Helvetica Neue"/>
                          <a:ea typeface="Helvetica Neue"/>
                          <a:cs typeface="Helvetica Neue"/>
                          <a:sym typeface="Helvetica Neue"/>
                        </a:rPr>
                        <a:t> </a:t>
                      </a:r>
                      <a:r>
                        <a:rPr lang="en-US" sz="1100" b="1">
                          <a:solidFill>
                            <a:schemeClr val="lt1"/>
                          </a:solidFill>
                          <a:latin typeface="Helvetica Neue"/>
                          <a:ea typeface="Helvetica Neue"/>
                          <a:cs typeface="Helvetica Neue"/>
                          <a:sym typeface="Helvetica Neue"/>
                        </a:rPr>
                        <a:t>Reverts June 30</a:t>
                      </a:r>
                      <a:endParaRPr sz="1100" b="1">
                        <a:solidFill>
                          <a:schemeClr val="lt1"/>
                        </a:solidFill>
                        <a:latin typeface="Helvetica Neue"/>
                        <a:ea typeface="Helvetica Neue"/>
                        <a:cs typeface="Helvetica Neue"/>
                        <a:sym typeface="Helvetica Neue"/>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9ACC2"/>
                    </a:solidFill>
                  </a:tcPr>
                </a:tc>
                <a:extLst>
                  <a:ext uri="{0D108BD9-81ED-4DB2-BD59-A6C34878D82A}">
                    <a16:rowId xmlns:a16="http://schemas.microsoft.com/office/drawing/2014/main" val="10000"/>
                  </a:ext>
                </a:extLst>
              </a:tr>
            </a:tbl>
          </a:graphicData>
        </a:graphic>
      </p:graphicFrame>
      <p:graphicFrame>
        <p:nvGraphicFramePr>
          <p:cNvPr id="315" name="Google Shape;315;g3f6e90cb93f_0_234"/>
          <p:cNvGraphicFramePr/>
          <p:nvPr/>
        </p:nvGraphicFramePr>
        <p:xfrm>
          <a:off x="4838513" y="4772025"/>
          <a:ext cx="4581150" cy="396210"/>
        </p:xfrm>
        <a:graphic>
          <a:graphicData uri="http://schemas.openxmlformats.org/drawingml/2006/table">
            <a:tbl>
              <a:tblPr>
                <a:noFill/>
                <a:tableStyleId>{129AF21A-486F-4959-8448-CBF4B9E8DF88}</a:tableStyleId>
              </a:tblPr>
              <a:tblGrid>
                <a:gridCol w="4581150">
                  <a:extLst>
                    <a:ext uri="{9D8B030D-6E8A-4147-A177-3AD203B41FA5}">
                      <a16:colId xmlns:a16="http://schemas.microsoft.com/office/drawing/2014/main" val="20000"/>
                    </a:ext>
                  </a:extLst>
                </a:gridCol>
              </a:tblGrid>
              <a:tr h="291425">
                <a:tc>
                  <a:txBody>
                    <a:bodyPr/>
                    <a:lstStyle/>
                    <a:p>
                      <a:pPr marL="0" lvl="0" indent="0" algn="l" rtl="0">
                        <a:spcBef>
                          <a:spcPts val="0"/>
                        </a:spcBef>
                        <a:spcAft>
                          <a:spcPts val="0"/>
                        </a:spcAft>
                        <a:buNone/>
                      </a:pPr>
                      <a:r>
                        <a:rPr lang="en-US" b="1">
                          <a:solidFill>
                            <a:srgbClr val="00295C"/>
                          </a:solidFill>
                          <a:latin typeface="Helvetica Neue"/>
                          <a:ea typeface="Helvetica Neue"/>
                          <a:cs typeface="Helvetica Neue"/>
                          <a:sym typeface="Helvetica Neue"/>
                        </a:rPr>
                        <a:t>3. Revolving and donation            </a:t>
                      </a:r>
                      <a:r>
                        <a:rPr lang="en-US" sz="1100" b="1">
                          <a:solidFill>
                            <a:srgbClr val="00295C"/>
                          </a:solidFill>
                          <a:latin typeface="Helvetica Neue"/>
                          <a:ea typeface="Helvetica Neue"/>
                          <a:cs typeface="Helvetica Neue"/>
                          <a:sym typeface="Helvetica Neue"/>
                        </a:rPr>
                        <a:t>   </a:t>
                      </a:r>
                      <a:r>
                        <a:rPr lang="en-US" sz="1100" b="1">
                          <a:solidFill>
                            <a:schemeClr val="lt1"/>
                          </a:solidFill>
                          <a:latin typeface="Helvetica Neue"/>
                          <a:ea typeface="Helvetica Neue"/>
                          <a:cs typeface="Helvetica Neue"/>
                          <a:sym typeface="Helvetica Neue"/>
                        </a:rPr>
                        <a:t>Rolls over, no interest</a:t>
                      </a:r>
                      <a:endParaRPr sz="1100" b="1">
                        <a:solidFill>
                          <a:schemeClr val="lt1"/>
                        </a:solidFill>
                        <a:latin typeface="Helvetica Neue"/>
                        <a:ea typeface="Helvetica Neue"/>
                        <a:cs typeface="Helvetica Neue"/>
                        <a:sym typeface="Helvetica Neue"/>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9ACC2"/>
                    </a:solidFill>
                  </a:tcPr>
                </a:tc>
                <a:extLst>
                  <a:ext uri="{0D108BD9-81ED-4DB2-BD59-A6C34878D82A}">
                    <a16:rowId xmlns:a16="http://schemas.microsoft.com/office/drawing/2014/main" val="10000"/>
                  </a:ext>
                </a:extLst>
              </a:tr>
            </a:tbl>
          </a:graphicData>
        </a:graphic>
      </p:graphicFrame>
      <p:graphicFrame>
        <p:nvGraphicFramePr>
          <p:cNvPr id="316" name="Google Shape;316;g3f6e90cb93f_0_234"/>
          <p:cNvGraphicFramePr/>
          <p:nvPr/>
        </p:nvGraphicFramePr>
        <p:xfrm>
          <a:off x="4838513" y="5391150"/>
          <a:ext cx="4581525" cy="396210"/>
        </p:xfrm>
        <a:graphic>
          <a:graphicData uri="http://schemas.openxmlformats.org/drawingml/2006/table">
            <a:tbl>
              <a:tblPr>
                <a:noFill/>
                <a:tableStyleId>{129AF21A-486F-4959-8448-CBF4B9E8DF88}</a:tableStyleId>
              </a:tblPr>
              <a:tblGrid>
                <a:gridCol w="4581525">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b="1">
                          <a:solidFill>
                            <a:srgbClr val="00295C"/>
                          </a:solidFill>
                          <a:latin typeface="Helvetica Neue"/>
                          <a:ea typeface="Helvetica Neue"/>
                          <a:cs typeface="Helvetica Neue"/>
                          <a:sym typeface="Helvetica Neue"/>
                        </a:rPr>
                        <a:t>4. Settlement and trust                           </a:t>
                      </a:r>
                      <a:r>
                        <a:rPr lang="en-US" sz="1100" b="1">
                          <a:solidFill>
                            <a:srgbClr val="00295C"/>
                          </a:solidFill>
                          <a:latin typeface="Helvetica Neue"/>
                          <a:ea typeface="Helvetica Neue"/>
                          <a:cs typeface="Helvetica Neue"/>
                          <a:sym typeface="Helvetica Neue"/>
                        </a:rPr>
                        <a:t>     </a:t>
                      </a:r>
                      <a:r>
                        <a:rPr lang="en-US" sz="1100" b="1">
                          <a:solidFill>
                            <a:schemeClr val="lt1"/>
                          </a:solidFill>
                          <a:latin typeface="Helvetica Neue"/>
                          <a:ea typeface="Helvetica Neue"/>
                          <a:cs typeface="Helvetica Neue"/>
                          <a:sym typeface="Helvetica Neue"/>
                        </a:rPr>
                        <a:t>Protect these</a:t>
                      </a:r>
                      <a:endParaRPr sz="1100" b="1">
                        <a:solidFill>
                          <a:schemeClr val="lt1"/>
                        </a:solidFill>
                        <a:latin typeface="Helvetica Neue"/>
                        <a:ea typeface="Helvetica Neue"/>
                        <a:cs typeface="Helvetica Neue"/>
                        <a:sym typeface="Helvetica Neue"/>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9ACC2"/>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26"/>
          <p:cNvSpPr txBox="1">
            <a:spLocks noGrp="1"/>
          </p:cNvSpPr>
          <p:nvPr>
            <p:ph type="title"/>
          </p:nvPr>
        </p:nvSpPr>
        <p:spPr>
          <a:xfrm>
            <a:off x="571501" y="299811"/>
            <a:ext cx="11065132" cy="398803"/>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rgbClr val="002B5C"/>
              </a:buClr>
              <a:buSzPct val="100000"/>
              <a:buFont typeface="Georgia"/>
              <a:buNone/>
            </a:pPr>
            <a:r>
              <a:rPr lang="en-US"/>
              <a:t>Department or Division Management</a:t>
            </a:r>
            <a:endParaRPr/>
          </a:p>
        </p:txBody>
      </p:sp>
      <p:sp>
        <p:nvSpPr>
          <p:cNvPr id="323" name="Google Shape;323;p26"/>
          <p:cNvSpPr txBox="1">
            <a:spLocks noGrp="1"/>
          </p:cNvSpPr>
          <p:nvPr>
            <p:ph type="body" idx="1"/>
          </p:nvPr>
        </p:nvSpPr>
        <p:spPr>
          <a:xfrm>
            <a:off x="571500" y="1170875"/>
            <a:ext cx="11065200" cy="5006100"/>
          </a:xfrm>
          <a:prstGeom prst="rect">
            <a:avLst/>
          </a:prstGeom>
          <a:noFill/>
          <a:ln>
            <a:noFill/>
          </a:ln>
        </p:spPr>
        <p:txBody>
          <a:bodyPr spcFirstLastPara="1" wrap="square" lIns="0" tIns="0" rIns="0" bIns="0" anchor="t" anchorCtr="0">
            <a:noAutofit/>
          </a:bodyPr>
          <a:lstStyle/>
          <a:p>
            <a:pPr marL="0" lvl="2" indent="0" algn="l" rtl="0">
              <a:lnSpc>
                <a:spcPct val="110000"/>
              </a:lnSpc>
              <a:spcBef>
                <a:spcPts val="0"/>
              </a:spcBef>
              <a:spcAft>
                <a:spcPts val="0"/>
              </a:spcAft>
              <a:buClr>
                <a:schemeClr val="lt2"/>
              </a:buClr>
              <a:buSzPts val="2000"/>
              <a:buFont typeface="Arial"/>
              <a:buNone/>
            </a:pPr>
            <a:r>
              <a:rPr lang="en-US" sz="2200" b="1"/>
              <a:t>Use a dashboard to monitor your spending</a:t>
            </a:r>
            <a:endParaRPr sz="2200" b="1"/>
          </a:p>
          <a:p>
            <a:pPr marL="914400" lvl="1" indent="-368300" algn="l" rtl="0">
              <a:lnSpc>
                <a:spcPct val="110000"/>
              </a:lnSpc>
              <a:spcBef>
                <a:spcPts val="1000"/>
              </a:spcBef>
              <a:spcAft>
                <a:spcPts val="0"/>
              </a:spcAft>
              <a:buSzPts val="2200"/>
              <a:buChar char="○"/>
            </a:pPr>
            <a:r>
              <a:rPr lang="en-US"/>
              <a:t>You need an active process and it needs to be more than a report</a:t>
            </a:r>
            <a:endParaRPr/>
          </a:p>
          <a:p>
            <a:pPr marL="914400" lvl="1" indent="-368300" algn="l" rtl="0">
              <a:lnSpc>
                <a:spcPct val="110000"/>
              </a:lnSpc>
              <a:spcBef>
                <a:spcPts val="1000"/>
              </a:spcBef>
              <a:spcAft>
                <a:spcPts val="1000"/>
              </a:spcAft>
              <a:buSzPts val="2200"/>
              <a:buChar char="○"/>
            </a:pPr>
            <a:r>
              <a:rPr lang="en-US"/>
              <a:t>Establish one page with every fund, updated and reviewed monthly with your team</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7"/>
          <p:cNvSpPr txBox="1">
            <a:spLocks noGrp="1"/>
          </p:cNvSpPr>
          <p:nvPr>
            <p:ph type="title"/>
          </p:nvPr>
        </p:nvSpPr>
        <p:spPr>
          <a:xfrm>
            <a:off x="571501" y="299811"/>
            <a:ext cx="11065132" cy="398803"/>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rgbClr val="002B5C"/>
              </a:buClr>
              <a:buSzPct val="100000"/>
              <a:buFont typeface="Georgia"/>
              <a:buNone/>
            </a:pPr>
            <a:r>
              <a:rPr lang="en-US"/>
              <a:t>Department or Division Management</a:t>
            </a:r>
            <a:endParaRPr/>
          </a:p>
        </p:txBody>
      </p:sp>
      <p:sp>
        <p:nvSpPr>
          <p:cNvPr id="330" name="Google Shape;330;p27"/>
          <p:cNvSpPr txBox="1">
            <a:spLocks noGrp="1"/>
          </p:cNvSpPr>
          <p:nvPr>
            <p:ph type="body" idx="1"/>
          </p:nvPr>
        </p:nvSpPr>
        <p:spPr>
          <a:xfrm>
            <a:off x="571500" y="1170875"/>
            <a:ext cx="11065200" cy="398700"/>
          </a:xfrm>
          <a:prstGeom prst="rect">
            <a:avLst/>
          </a:prstGeom>
          <a:noFill/>
          <a:ln>
            <a:noFill/>
          </a:ln>
        </p:spPr>
        <p:txBody>
          <a:bodyPr spcFirstLastPara="1" wrap="square" lIns="0" tIns="0" rIns="0" bIns="0" anchor="t" anchorCtr="0">
            <a:noAutofit/>
          </a:bodyPr>
          <a:lstStyle/>
          <a:p>
            <a:pPr marL="0" lvl="2" indent="0" algn="l" rtl="0">
              <a:lnSpc>
                <a:spcPct val="110000"/>
              </a:lnSpc>
              <a:spcBef>
                <a:spcPts val="0"/>
              </a:spcBef>
              <a:spcAft>
                <a:spcPts val="1000"/>
              </a:spcAft>
              <a:buClr>
                <a:schemeClr val="lt2"/>
              </a:buClr>
              <a:buSzPts val="2000"/>
              <a:buNone/>
            </a:pPr>
            <a:r>
              <a:rPr lang="en-US" sz="2200" b="1"/>
              <a:t>Air traffic control: </a:t>
            </a:r>
            <a:r>
              <a:rPr lang="en-US" sz="2200"/>
              <a:t>Decide what lands, in what order, and where</a:t>
            </a:r>
            <a:endParaRPr/>
          </a:p>
        </p:txBody>
      </p:sp>
      <p:graphicFrame>
        <p:nvGraphicFramePr>
          <p:cNvPr id="331" name="Google Shape;331;p27"/>
          <p:cNvGraphicFramePr/>
          <p:nvPr/>
        </p:nvGraphicFramePr>
        <p:xfrm>
          <a:off x="285188" y="1933575"/>
          <a:ext cx="2733675" cy="3863300"/>
        </p:xfrm>
        <a:graphic>
          <a:graphicData uri="http://schemas.openxmlformats.org/drawingml/2006/table">
            <a:tbl>
              <a:tblPr>
                <a:noFill/>
                <a:tableStyleId>{129AF21A-486F-4959-8448-CBF4B9E8DF88}</a:tableStyleId>
              </a:tblPr>
              <a:tblGrid>
                <a:gridCol w="2733675">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1900" b="1">
                          <a:solidFill>
                            <a:schemeClr val="lt2"/>
                          </a:solidFill>
                          <a:latin typeface="Helvetica Neue"/>
                          <a:ea typeface="Helvetica Neue"/>
                          <a:cs typeface="Helvetica Neue"/>
                          <a:sym typeface="Helvetica Neue"/>
                        </a:rPr>
                        <a:t>Sequence</a:t>
                      </a: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700">
                          <a:solidFill>
                            <a:schemeClr val="lt2"/>
                          </a:solidFill>
                          <a:latin typeface="Helvetica Neue"/>
                          <a:ea typeface="Helvetica Neue"/>
                          <a:cs typeface="Helvetica Neue"/>
                          <a:sym typeface="Helvetica Neue"/>
                        </a:rPr>
                        <a:t>Deadline-driven and expiring funds have priority</a:t>
                      </a:r>
                      <a:endParaRPr sz="1700">
                        <a:solidFill>
                          <a:schemeClr val="lt2"/>
                        </a:solidFill>
                        <a:latin typeface="Helvetica Neue"/>
                        <a:ea typeface="Helvetica Neue"/>
                        <a:cs typeface="Helvetica Neue"/>
                        <a:sym typeface="Helvetica Neue"/>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32" name="Google Shape;332;p27"/>
          <p:cNvSpPr/>
          <p:nvPr/>
        </p:nvSpPr>
        <p:spPr>
          <a:xfrm rot="-5400000">
            <a:off x="-1629562" y="3850513"/>
            <a:ext cx="3858900" cy="29400"/>
          </a:xfrm>
          <a:prstGeom prst="rect">
            <a:avLst/>
          </a:prstGeom>
          <a:solidFill>
            <a:srgbClr val="DF873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333" name="Google Shape;333;p27"/>
          <p:cNvGraphicFramePr/>
          <p:nvPr/>
        </p:nvGraphicFramePr>
        <p:xfrm>
          <a:off x="3247463" y="1933575"/>
          <a:ext cx="2734050" cy="3863300"/>
        </p:xfrm>
        <a:graphic>
          <a:graphicData uri="http://schemas.openxmlformats.org/drawingml/2006/table">
            <a:tbl>
              <a:tblPr>
                <a:noFill/>
                <a:tableStyleId>{129AF21A-486F-4959-8448-CBF4B9E8DF88}</a:tableStyleId>
              </a:tblPr>
              <a:tblGrid>
                <a:gridCol w="2734050">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1900" b="1">
                          <a:solidFill>
                            <a:schemeClr val="lt2"/>
                          </a:solidFill>
                          <a:latin typeface="Helvetica Neue"/>
                          <a:ea typeface="Helvetica Neue"/>
                          <a:cs typeface="Helvetica Neue"/>
                          <a:sym typeface="Helvetica Neue"/>
                        </a:rPr>
                        <a:t>Separation</a:t>
                      </a: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1900">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700">
                          <a:solidFill>
                            <a:schemeClr val="lt2"/>
                          </a:solidFill>
                          <a:latin typeface="Helvetica Neue"/>
                          <a:ea typeface="Helvetica Neue"/>
                          <a:cs typeface="Helvetica Neue"/>
                          <a:sym typeface="Helvetica Neue"/>
                        </a:rPr>
                        <a:t>Two large procurements in the same month will collide in the same finance queue</a:t>
                      </a:r>
                      <a:endParaRPr sz="1700">
                        <a:solidFill>
                          <a:schemeClr val="lt2"/>
                        </a:solidFill>
                        <a:latin typeface="Helvetica Neue"/>
                        <a:ea typeface="Helvetica Neue"/>
                        <a:cs typeface="Helvetica Neue"/>
                        <a:sym typeface="Helvetica Neue"/>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34" name="Google Shape;334;p27"/>
          <p:cNvSpPr/>
          <p:nvPr/>
        </p:nvSpPr>
        <p:spPr>
          <a:xfrm rot="-5400000">
            <a:off x="1332713" y="3850513"/>
            <a:ext cx="3858900" cy="29400"/>
          </a:xfrm>
          <a:prstGeom prst="rect">
            <a:avLst/>
          </a:prstGeom>
          <a:solidFill>
            <a:srgbClr val="498B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335" name="Google Shape;335;p27"/>
          <p:cNvGraphicFramePr/>
          <p:nvPr/>
        </p:nvGraphicFramePr>
        <p:xfrm>
          <a:off x="6210113" y="1933575"/>
          <a:ext cx="2734050" cy="3863300"/>
        </p:xfrm>
        <a:graphic>
          <a:graphicData uri="http://schemas.openxmlformats.org/drawingml/2006/table">
            <a:tbl>
              <a:tblPr>
                <a:noFill/>
                <a:tableStyleId>{129AF21A-486F-4959-8448-CBF4B9E8DF88}</a:tableStyleId>
              </a:tblPr>
              <a:tblGrid>
                <a:gridCol w="2734050">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1900" b="1">
                          <a:solidFill>
                            <a:schemeClr val="lt2"/>
                          </a:solidFill>
                          <a:latin typeface="Helvetica Neue"/>
                          <a:ea typeface="Helvetica Neue"/>
                          <a:cs typeface="Helvetica Neue"/>
                          <a:sym typeface="Helvetica Neue"/>
                        </a:rPr>
                        <a:t>Fuel</a:t>
                      </a: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700">
                          <a:solidFill>
                            <a:schemeClr val="lt2"/>
                          </a:solidFill>
                          <a:latin typeface="Helvetica Neue"/>
                          <a:ea typeface="Helvetica Neue"/>
                          <a:cs typeface="Helvetica Neue"/>
                          <a:sym typeface="Helvetica Neue"/>
                        </a:rPr>
                        <a:t>A project waiting on a decision is burning staff time. Land it or send it away.</a:t>
                      </a:r>
                      <a:endParaRPr sz="1700">
                        <a:solidFill>
                          <a:schemeClr val="lt2"/>
                        </a:solidFill>
                        <a:latin typeface="Helvetica Neue"/>
                        <a:ea typeface="Helvetica Neue"/>
                        <a:cs typeface="Helvetica Neue"/>
                        <a:sym typeface="Helvetica Neue"/>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36" name="Google Shape;336;p27"/>
          <p:cNvSpPr/>
          <p:nvPr/>
        </p:nvSpPr>
        <p:spPr>
          <a:xfrm rot="-5400000">
            <a:off x="4295363" y="3850513"/>
            <a:ext cx="3858900" cy="29400"/>
          </a:xfrm>
          <a:prstGeom prst="rect">
            <a:avLst/>
          </a:prstGeom>
          <a:solidFill>
            <a:srgbClr val="69ACC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337" name="Google Shape;337;p27"/>
          <p:cNvGraphicFramePr/>
          <p:nvPr/>
        </p:nvGraphicFramePr>
        <p:xfrm>
          <a:off x="9172763" y="1933575"/>
          <a:ext cx="2734050" cy="3863300"/>
        </p:xfrm>
        <a:graphic>
          <a:graphicData uri="http://schemas.openxmlformats.org/drawingml/2006/table">
            <a:tbl>
              <a:tblPr>
                <a:noFill/>
                <a:tableStyleId>{129AF21A-486F-4959-8448-CBF4B9E8DF88}</a:tableStyleId>
              </a:tblPr>
              <a:tblGrid>
                <a:gridCol w="2734050">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1900" b="1">
                          <a:solidFill>
                            <a:schemeClr val="lt2"/>
                          </a:solidFill>
                          <a:latin typeface="Helvetica Neue"/>
                          <a:ea typeface="Helvetica Neue"/>
                          <a:cs typeface="Helvetica Neue"/>
                          <a:sym typeface="Helvetica Neue"/>
                        </a:rPr>
                        <a:t>Handoff</a:t>
                      </a: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19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700">
                          <a:solidFill>
                            <a:schemeClr val="lt2"/>
                          </a:solidFill>
                          <a:latin typeface="Helvetica Neue"/>
                          <a:ea typeface="Helvetica Neue"/>
                          <a:cs typeface="Helvetica Neue"/>
                          <a:sym typeface="Helvetica Neue"/>
                        </a:rPr>
                        <a:t>Everyone should know who is holding the department‑wide picture this month</a:t>
                      </a:r>
                      <a:endParaRPr sz="1700">
                        <a:solidFill>
                          <a:schemeClr val="lt2"/>
                        </a:solidFill>
                        <a:latin typeface="Helvetica Neue"/>
                        <a:ea typeface="Helvetica Neue"/>
                        <a:cs typeface="Helvetica Neue"/>
                        <a:sym typeface="Helvetica Neue"/>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38" name="Google Shape;338;p27"/>
          <p:cNvSpPr/>
          <p:nvPr/>
        </p:nvSpPr>
        <p:spPr>
          <a:xfrm rot="-5400000">
            <a:off x="7258013" y="3850513"/>
            <a:ext cx="3858900" cy="29400"/>
          </a:xfrm>
          <a:prstGeom prst="rect">
            <a:avLst/>
          </a:prstGeom>
          <a:solidFill>
            <a:srgbClr val="69ACC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28"/>
          <p:cNvSpPr txBox="1">
            <a:spLocks noGrp="1"/>
          </p:cNvSpPr>
          <p:nvPr>
            <p:ph type="title"/>
          </p:nvPr>
        </p:nvSpPr>
        <p:spPr>
          <a:xfrm>
            <a:off x="571501" y="299811"/>
            <a:ext cx="11065132" cy="398803"/>
          </a:xfrm>
          <a:prstGeom prst="rect">
            <a:avLst/>
          </a:prstGeom>
          <a:noFill/>
          <a:ln>
            <a:noFill/>
          </a:ln>
        </p:spPr>
        <p:txBody>
          <a:bodyPr spcFirstLastPara="1" wrap="square" lIns="0" tIns="0" rIns="0" bIns="0" anchor="ctr" anchorCtr="0">
            <a:normAutofit fontScale="90000"/>
          </a:bodyPr>
          <a:lstStyle/>
          <a:p>
            <a:pPr marL="0" lvl="0" indent="0" algn="l" rtl="0">
              <a:spcBef>
                <a:spcPts val="0"/>
              </a:spcBef>
              <a:spcAft>
                <a:spcPts val="0"/>
              </a:spcAft>
              <a:buClr>
                <a:schemeClr val="lt2"/>
              </a:buClr>
              <a:buSzPct val="100000"/>
              <a:buFont typeface="Georgia"/>
              <a:buNone/>
            </a:pPr>
            <a:r>
              <a:rPr lang="en-US">
                <a:solidFill>
                  <a:schemeClr val="lt2"/>
                </a:solidFill>
              </a:rPr>
              <a:t>Department or Division Management</a:t>
            </a:r>
            <a:endParaRPr/>
          </a:p>
        </p:txBody>
      </p:sp>
      <p:sp>
        <p:nvSpPr>
          <p:cNvPr id="345" name="Google Shape;345;p28"/>
          <p:cNvSpPr txBox="1">
            <a:spLocks noGrp="1"/>
          </p:cNvSpPr>
          <p:nvPr>
            <p:ph type="body" idx="1"/>
          </p:nvPr>
        </p:nvSpPr>
        <p:spPr>
          <a:xfrm>
            <a:off x="571500" y="1170875"/>
            <a:ext cx="11065200" cy="438900"/>
          </a:xfrm>
          <a:prstGeom prst="rect">
            <a:avLst/>
          </a:prstGeom>
          <a:noFill/>
          <a:ln>
            <a:noFill/>
          </a:ln>
        </p:spPr>
        <p:txBody>
          <a:bodyPr spcFirstLastPara="1" wrap="square" lIns="0" tIns="0" rIns="0" bIns="0" anchor="t" anchorCtr="0">
            <a:noAutofit/>
          </a:bodyPr>
          <a:lstStyle/>
          <a:p>
            <a:pPr marL="0" lvl="2" indent="0" algn="l" rtl="0">
              <a:lnSpc>
                <a:spcPct val="110000"/>
              </a:lnSpc>
              <a:spcBef>
                <a:spcPts val="0"/>
              </a:spcBef>
              <a:spcAft>
                <a:spcPts val="0"/>
              </a:spcAft>
              <a:buClr>
                <a:schemeClr val="lt2"/>
              </a:buClr>
              <a:buSzPts val="2000"/>
              <a:buNone/>
            </a:pPr>
            <a:r>
              <a:rPr lang="en-US" sz="22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Deep-dive example</a:t>
            </a:r>
            <a:endParaRPr/>
          </a:p>
          <a:p>
            <a:pPr marL="127000" lvl="2" indent="0" algn="l" rtl="0">
              <a:lnSpc>
                <a:spcPct val="110000"/>
              </a:lnSpc>
              <a:spcBef>
                <a:spcPts val="1000"/>
              </a:spcBef>
              <a:spcAft>
                <a:spcPts val="1000"/>
              </a:spcAft>
              <a:buClr>
                <a:schemeClr val="lt2"/>
              </a:buClr>
              <a:buSzPts val="2000"/>
              <a:buFont typeface="Arial"/>
              <a:buNone/>
            </a:pPr>
            <a:endParaRPr/>
          </a:p>
        </p:txBody>
      </p:sp>
      <p:graphicFrame>
        <p:nvGraphicFramePr>
          <p:cNvPr id="346" name="Google Shape;346;p28"/>
          <p:cNvGraphicFramePr/>
          <p:nvPr>
            <p:extLst>
              <p:ext uri="{D42A27DB-BD31-4B8C-83A1-F6EECF244321}">
                <p14:modId xmlns:p14="http://schemas.microsoft.com/office/powerpoint/2010/main" val="3358571982"/>
              </p:ext>
            </p:extLst>
          </p:nvPr>
        </p:nvGraphicFramePr>
        <p:xfrm>
          <a:off x="285188" y="1933575"/>
          <a:ext cx="2733675" cy="3863300"/>
        </p:xfrm>
        <a:graphic>
          <a:graphicData uri="http://schemas.openxmlformats.org/drawingml/2006/table">
            <a:tbl>
              <a:tblPr>
                <a:noFill/>
                <a:tableStyleId>{129AF21A-486F-4959-8448-CBF4B9E8DF88}</a:tableStyleId>
              </a:tblPr>
              <a:tblGrid>
                <a:gridCol w="2733675">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1900" b="1" dirty="0">
                          <a:solidFill>
                            <a:schemeClr val="dk2"/>
                          </a:solidFill>
                          <a:latin typeface="Helvetica Neue"/>
                          <a:ea typeface="Helvetica Neue"/>
                          <a:cs typeface="Helvetica Neue"/>
                          <a:sym typeface="Helvetica Neue"/>
                        </a:rPr>
                        <a:t>1. Situation</a:t>
                      </a:r>
                      <a:endParaRPr sz="1900" b="1" dirty="0">
                        <a:solidFill>
                          <a:schemeClr val="dk2"/>
                        </a:solidFill>
                        <a:latin typeface="Helvetica Neue"/>
                        <a:ea typeface="Helvetica Neue"/>
                        <a:cs typeface="Helvetica Neue"/>
                        <a:sym typeface="Helvetica Neue"/>
                      </a:endParaRPr>
                    </a:p>
                    <a:p>
                      <a:pPr marL="0" lvl="0" indent="0" algn="l" rtl="0">
                        <a:lnSpc>
                          <a:spcPct val="110000"/>
                        </a:lnSpc>
                        <a:spcBef>
                          <a:spcPts val="1000"/>
                        </a:spcBef>
                        <a:spcAft>
                          <a:spcPts val="0"/>
                        </a:spcAft>
                        <a:buNone/>
                      </a:pPr>
                      <a:r>
                        <a:rPr lang="en-US" sz="1500" b="1" dirty="0">
                          <a:solidFill>
                            <a:schemeClr val="lt2"/>
                          </a:solidFill>
                          <a:latin typeface="Helvetica Neue"/>
                          <a:ea typeface="Helvetica Neue"/>
                          <a:cs typeface="Helvetica Neue"/>
                          <a:sym typeface="Helvetica Neue"/>
                        </a:rPr>
                        <a:t>What happened at the start of the year?</a:t>
                      </a:r>
                      <a:endParaRPr sz="1500" b="1" dirty="0">
                        <a:solidFill>
                          <a:schemeClr val="lt2"/>
                        </a:solidFill>
                        <a:latin typeface="Helvetica Neue"/>
                        <a:ea typeface="Helvetica Neue"/>
                        <a:cs typeface="Helvetica Neue"/>
                        <a:sym typeface="Helvetica Neue"/>
                      </a:endParaRPr>
                    </a:p>
                    <a:p>
                      <a:pPr marL="0" lvl="0" indent="0" algn="l" rtl="0">
                        <a:lnSpc>
                          <a:spcPct val="110000"/>
                        </a:lnSpc>
                        <a:spcBef>
                          <a:spcPts val="1000"/>
                        </a:spcBef>
                        <a:spcAft>
                          <a:spcPts val="0"/>
                        </a:spcAft>
                        <a:buNone/>
                      </a:pPr>
                      <a:endParaRPr sz="1300" b="1" dirty="0">
                        <a:solidFill>
                          <a:schemeClr val="lt2"/>
                        </a:solidFill>
                        <a:latin typeface="Helvetica Neue"/>
                        <a:ea typeface="Helvetica Neue"/>
                        <a:cs typeface="Helvetica Neue"/>
                        <a:sym typeface="Helvetica Neue"/>
                      </a:endParaRPr>
                    </a:p>
                    <a:p>
                      <a:pPr marL="0" lvl="0" indent="0" algn="l" rtl="0">
                        <a:lnSpc>
                          <a:spcPct val="110000"/>
                        </a:lnSpc>
                        <a:spcBef>
                          <a:spcPts val="1000"/>
                        </a:spcBef>
                        <a:spcAft>
                          <a:spcPts val="0"/>
                        </a:spcAft>
                        <a:buNone/>
                      </a:pPr>
                      <a:r>
                        <a:rPr lang="en-US" sz="1500" dirty="0">
                          <a:solidFill>
                            <a:srgbClr val="666666"/>
                          </a:solidFill>
                          <a:latin typeface="Helvetica Neue"/>
                          <a:ea typeface="Helvetica Neue"/>
                          <a:cs typeface="Helvetica Neue"/>
                          <a:sym typeface="Helvetica Neue"/>
                        </a:rPr>
                        <a:t>Long-term vacancy of a manager that crossed fiscal years</a:t>
                      </a:r>
                      <a:endParaRPr sz="1500" dirty="0">
                        <a:solidFill>
                          <a:srgbClr val="666666"/>
                        </a:solidFill>
                        <a:latin typeface="Helvetica Neue"/>
                        <a:ea typeface="Helvetica Neue"/>
                        <a:cs typeface="Helvetica Neue"/>
                        <a:sym typeface="Helvetica Neue"/>
                      </a:endParaRPr>
                    </a:p>
                    <a:p>
                      <a:pPr marL="0" lvl="0" indent="0" algn="l" rtl="0">
                        <a:lnSpc>
                          <a:spcPct val="110000"/>
                        </a:lnSpc>
                        <a:spcBef>
                          <a:spcPts val="1000"/>
                        </a:spcBef>
                        <a:spcAft>
                          <a:spcPts val="1000"/>
                        </a:spcAft>
                        <a:buNone/>
                      </a:pPr>
                      <a:endParaRPr sz="1700" dirty="0">
                        <a:solidFill>
                          <a:schemeClr val="lt2"/>
                        </a:solidFill>
                        <a:latin typeface="Helvetica Neue"/>
                        <a:ea typeface="Helvetica Neue"/>
                        <a:cs typeface="Helvetica Neue"/>
                        <a:sym typeface="Helvetica Neue"/>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47" name="Google Shape;347;p28"/>
          <p:cNvSpPr/>
          <p:nvPr/>
        </p:nvSpPr>
        <p:spPr>
          <a:xfrm rot="-5400000">
            <a:off x="-1629562" y="3850513"/>
            <a:ext cx="3858900" cy="29400"/>
          </a:xfrm>
          <a:prstGeom prst="rect">
            <a:avLst/>
          </a:prstGeom>
          <a:solidFill>
            <a:srgbClr val="DF873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348" name="Google Shape;348;p28"/>
          <p:cNvGraphicFramePr/>
          <p:nvPr>
            <p:extLst>
              <p:ext uri="{D42A27DB-BD31-4B8C-83A1-F6EECF244321}">
                <p14:modId xmlns:p14="http://schemas.microsoft.com/office/powerpoint/2010/main" val="2694260670"/>
              </p:ext>
            </p:extLst>
          </p:nvPr>
        </p:nvGraphicFramePr>
        <p:xfrm>
          <a:off x="3254188" y="1933575"/>
          <a:ext cx="2727325" cy="3863300"/>
        </p:xfrm>
        <a:graphic>
          <a:graphicData uri="http://schemas.openxmlformats.org/drawingml/2006/table">
            <a:tbl>
              <a:tblPr>
                <a:noFill/>
                <a:tableStyleId>{129AF21A-486F-4959-8448-CBF4B9E8DF88}</a:tableStyleId>
              </a:tblPr>
              <a:tblGrid>
                <a:gridCol w="2727325">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1900" b="1" dirty="0">
                          <a:solidFill>
                            <a:schemeClr val="dk2"/>
                          </a:solidFill>
                          <a:latin typeface="Helvetica Neue"/>
                          <a:ea typeface="Helvetica Neue"/>
                          <a:cs typeface="Helvetica Neue"/>
                          <a:sym typeface="Helvetica Neue"/>
                        </a:rPr>
                        <a:t>2. Funds in play</a:t>
                      </a:r>
                      <a:endParaRPr sz="1900" b="1" dirty="0">
                        <a:solidFill>
                          <a:schemeClr val="dk2"/>
                        </a:solidFill>
                        <a:latin typeface="Helvetica Neue"/>
                        <a:ea typeface="Helvetica Neue"/>
                        <a:cs typeface="Helvetica Neue"/>
                        <a:sym typeface="Helvetica Neue"/>
                      </a:endParaRPr>
                    </a:p>
                    <a:p>
                      <a:pPr marL="0" lvl="0" indent="0" algn="l" rtl="0">
                        <a:lnSpc>
                          <a:spcPct val="110000"/>
                        </a:lnSpc>
                        <a:spcBef>
                          <a:spcPts val="1000"/>
                        </a:spcBef>
                        <a:spcAft>
                          <a:spcPts val="0"/>
                        </a:spcAft>
                        <a:buNone/>
                      </a:pPr>
                      <a:r>
                        <a:rPr lang="en-US" sz="1500" b="1" dirty="0">
                          <a:solidFill>
                            <a:schemeClr val="lt2"/>
                          </a:solidFill>
                          <a:latin typeface="Helvetica Neue"/>
                          <a:ea typeface="Helvetica Neue"/>
                          <a:cs typeface="Helvetica Neue"/>
                          <a:sym typeface="Helvetica Neue"/>
                        </a:rPr>
                        <a:t>What funds were available and what did each allow?</a:t>
                      </a:r>
                      <a:endParaRPr sz="1500" b="1" dirty="0">
                        <a:solidFill>
                          <a:schemeClr val="lt2"/>
                        </a:solidFill>
                        <a:latin typeface="Helvetica Neue"/>
                        <a:ea typeface="Helvetica Neue"/>
                        <a:cs typeface="Helvetica Neue"/>
                        <a:sym typeface="Helvetica Neue"/>
                      </a:endParaRPr>
                    </a:p>
                    <a:p>
                      <a:pPr marL="0" lvl="0" indent="0" algn="l" rtl="0">
                        <a:lnSpc>
                          <a:spcPct val="110000"/>
                        </a:lnSpc>
                        <a:spcBef>
                          <a:spcPts val="1000"/>
                        </a:spcBef>
                        <a:spcAft>
                          <a:spcPts val="1000"/>
                        </a:spcAft>
                        <a:buNone/>
                      </a:pPr>
                      <a:r>
                        <a:rPr lang="en-US" sz="1500" dirty="0">
                          <a:solidFill>
                            <a:srgbClr val="666666"/>
                          </a:solidFill>
                          <a:latin typeface="Helvetica Neue"/>
                          <a:ea typeface="Helvetica Neue"/>
                          <a:cs typeface="Helvetica Neue"/>
                          <a:sym typeface="Helvetica Neue"/>
                        </a:rPr>
                        <a:t>Salary savings at the beginning of the fiscal year, lots of time to spend but can only be used for salary</a:t>
                      </a:r>
                      <a:endParaRPr sz="1500" dirty="0">
                        <a:solidFill>
                          <a:srgbClr val="666666"/>
                        </a:solidFill>
                        <a:latin typeface="Helvetica Neue"/>
                        <a:ea typeface="Helvetica Neue"/>
                        <a:cs typeface="Helvetica Neue"/>
                        <a:sym typeface="Helvetica Neue"/>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49" name="Google Shape;349;p28"/>
          <p:cNvSpPr/>
          <p:nvPr/>
        </p:nvSpPr>
        <p:spPr>
          <a:xfrm rot="-5400000">
            <a:off x="1332713" y="3850513"/>
            <a:ext cx="3858900" cy="29400"/>
          </a:xfrm>
          <a:prstGeom prst="rect">
            <a:avLst/>
          </a:prstGeom>
          <a:solidFill>
            <a:srgbClr val="498B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350" name="Google Shape;350;p28"/>
          <p:cNvGraphicFramePr/>
          <p:nvPr>
            <p:extLst>
              <p:ext uri="{D42A27DB-BD31-4B8C-83A1-F6EECF244321}">
                <p14:modId xmlns:p14="http://schemas.microsoft.com/office/powerpoint/2010/main" val="560646290"/>
              </p:ext>
            </p:extLst>
          </p:nvPr>
        </p:nvGraphicFramePr>
        <p:xfrm>
          <a:off x="6210113" y="1933575"/>
          <a:ext cx="2734050" cy="3863300"/>
        </p:xfrm>
        <a:graphic>
          <a:graphicData uri="http://schemas.openxmlformats.org/drawingml/2006/table">
            <a:tbl>
              <a:tblPr>
                <a:noFill/>
                <a:tableStyleId>{129AF21A-486F-4959-8448-CBF4B9E8DF88}</a:tableStyleId>
              </a:tblPr>
              <a:tblGrid>
                <a:gridCol w="2734050">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1900" b="1" dirty="0">
                          <a:solidFill>
                            <a:schemeClr val="dk2"/>
                          </a:solidFill>
                          <a:latin typeface="Helvetica Neue"/>
                          <a:ea typeface="Helvetica Neue"/>
                          <a:cs typeface="Helvetica Neue"/>
                          <a:sym typeface="Helvetica Neue"/>
                        </a:rPr>
                        <a:t>3. Action</a:t>
                      </a:r>
                      <a:endParaRPr sz="1900" b="1" dirty="0">
                        <a:solidFill>
                          <a:schemeClr val="dk2"/>
                        </a:solidFill>
                        <a:latin typeface="Helvetica Neue"/>
                        <a:ea typeface="Helvetica Neue"/>
                        <a:cs typeface="Helvetica Neue"/>
                        <a:sym typeface="Helvetica Neue"/>
                      </a:endParaRPr>
                    </a:p>
                    <a:p>
                      <a:pPr marL="0" lvl="0" indent="0" algn="l" rtl="0">
                        <a:lnSpc>
                          <a:spcPct val="110000"/>
                        </a:lnSpc>
                        <a:spcBef>
                          <a:spcPts val="1000"/>
                        </a:spcBef>
                        <a:spcAft>
                          <a:spcPts val="0"/>
                        </a:spcAft>
                        <a:buNone/>
                      </a:pPr>
                      <a:r>
                        <a:rPr lang="en-US" sz="1500" b="1" dirty="0">
                          <a:solidFill>
                            <a:schemeClr val="lt2"/>
                          </a:solidFill>
                          <a:latin typeface="Helvetica Neue"/>
                          <a:ea typeface="Helvetica Neue"/>
                          <a:cs typeface="Helvetica Neue"/>
                          <a:sym typeface="Helvetica Neue"/>
                        </a:rPr>
                        <a:t>What did you do and in what order?</a:t>
                      </a:r>
                      <a:endParaRPr sz="1500" b="1" dirty="0">
                        <a:solidFill>
                          <a:schemeClr val="lt2"/>
                        </a:solidFill>
                        <a:latin typeface="Helvetica Neue"/>
                        <a:ea typeface="Helvetica Neue"/>
                        <a:cs typeface="Helvetica Neue"/>
                        <a:sym typeface="Helvetica Neue"/>
                      </a:endParaRPr>
                    </a:p>
                    <a:p>
                      <a:pPr marL="0" lvl="0" indent="0" algn="l" rtl="0">
                        <a:lnSpc>
                          <a:spcPct val="110000"/>
                        </a:lnSpc>
                        <a:spcBef>
                          <a:spcPts val="1000"/>
                        </a:spcBef>
                        <a:spcAft>
                          <a:spcPts val="0"/>
                        </a:spcAft>
                        <a:buNone/>
                      </a:pPr>
                      <a:endParaRPr sz="1300" b="1" dirty="0">
                        <a:solidFill>
                          <a:schemeClr val="lt2"/>
                        </a:solidFill>
                        <a:latin typeface="Helvetica Neue"/>
                        <a:ea typeface="Helvetica Neue"/>
                        <a:cs typeface="Helvetica Neue"/>
                        <a:sym typeface="Helvetica Neue"/>
                      </a:endParaRPr>
                    </a:p>
                    <a:p>
                      <a:pPr marL="0" lvl="0" indent="0" algn="l" rtl="0">
                        <a:lnSpc>
                          <a:spcPct val="110000"/>
                        </a:lnSpc>
                        <a:spcBef>
                          <a:spcPts val="1000"/>
                        </a:spcBef>
                        <a:spcAft>
                          <a:spcPts val="1000"/>
                        </a:spcAft>
                        <a:buNone/>
                      </a:pPr>
                      <a:r>
                        <a:rPr lang="en-US" sz="1500" dirty="0">
                          <a:solidFill>
                            <a:srgbClr val="666666"/>
                          </a:solidFill>
                          <a:latin typeface="Helvetica Neue"/>
                          <a:ea typeface="Helvetica Neue"/>
                          <a:cs typeface="Helvetica Neue"/>
                          <a:sym typeface="Helvetica Neue"/>
                        </a:rPr>
                        <a:t>Retained a part-time nurse at a higher hourly rate to complete a project, added additional per diem coverage, added academic year and summer interns</a:t>
                      </a:r>
                      <a:endParaRPr sz="1500" dirty="0">
                        <a:solidFill>
                          <a:srgbClr val="666666"/>
                        </a:solidFill>
                        <a:latin typeface="Helvetica Neue"/>
                        <a:ea typeface="Helvetica Neue"/>
                        <a:cs typeface="Helvetica Neue"/>
                        <a:sym typeface="Helvetica Neue"/>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51" name="Google Shape;351;p28"/>
          <p:cNvSpPr/>
          <p:nvPr/>
        </p:nvSpPr>
        <p:spPr>
          <a:xfrm rot="-5400000">
            <a:off x="4295363" y="3850513"/>
            <a:ext cx="3858900" cy="29400"/>
          </a:xfrm>
          <a:prstGeom prst="rect">
            <a:avLst/>
          </a:prstGeom>
          <a:solidFill>
            <a:srgbClr val="69ACC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352" name="Google Shape;352;p28"/>
          <p:cNvGraphicFramePr/>
          <p:nvPr>
            <p:extLst>
              <p:ext uri="{D42A27DB-BD31-4B8C-83A1-F6EECF244321}">
                <p14:modId xmlns:p14="http://schemas.microsoft.com/office/powerpoint/2010/main" val="1833393867"/>
              </p:ext>
            </p:extLst>
          </p:nvPr>
        </p:nvGraphicFramePr>
        <p:xfrm>
          <a:off x="9172763" y="1933575"/>
          <a:ext cx="2734050" cy="3878453"/>
        </p:xfrm>
        <a:graphic>
          <a:graphicData uri="http://schemas.openxmlformats.org/drawingml/2006/table">
            <a:tbl>
              <a:tblPr>
                <a:noFill/>
                <a:tableStyleId>{129AF21A-486F-4959-8448-CBF4B9E8DF88}</a:tableStyleId>
              </a:tblPr>
              <a:tblGrid>
                <a:gridCol w="2734050">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1900" b="1" dirty="0">
                          <a:solidFill>
                            <a:schemeClr val="dk2"/>
                          </a:solidFill>
                          <a:latin typeface="Helvetica Neue"/>
                          <a:ea typeface="Helvetica Neue"/>
                          <a:cs typeface="Helvetica Neue"/>
                          <a:sym typeface="Helvetica Neue"/>
                        </a:rPr>
                        <a:t>4. Outcome</a:t>
                      </a:r>
                      <a:endParaRPr sz="1900" b="1" dirty="0">
                        <a:solidFill>
                          <a:schemeClr val="dk2"/>
                        </a:solidFill>
                        <a:latin typeface="Helvetica Neue"/>
                        <a:ea typeface="Helvetica Neue"/>
                        <a:cs typeface="Helvetica Neue"/>
                        <a:sym typeface="Helvetica Neue"/>
                      </a:endParaRPr>
                    </a:p>
                    <a:p>
                      <a:pPr marL="0" lvl="0" indent="0" algn="l" rtl="0">
                        <a:lnSpc>
                          <a:spcPct val="110000"/>
                        </a:lnSpc>
                        <a:spcBef>
                          <a:spcPts val="1000"/>
                        </a:spcBef>
                        <a:spcAft>
                          <a:spcPts val="0"/>
                        </a:spcAft>
                        <a:buClr>
                          <a:schemeClr val="dk1"/>
                        </a:buClr>
                        <a:buSzPts val="1100"/>
                        <a:buFont typeface="Arial"/>
                        <a:buNone/>
                      </a:pPr>
                      <a:r>
                        <a:rPr lang="en-US" sz="1500" b="1" dirty="0">
                          <a:solidFill>
                            <a:schemeClr val="lt2"/>
                          </a:solidFill>
                          <a:latin typeface="Helvetica Neue"/>
                          <a:ea typeface="Helvetica Neue"/>
                          <a:cs typeface="Helvetica Neue"/>
                          <a:sym typeface="Helvetica Neue"/>
                        </a:rPr>
                        <a:t>What did your action buy you this year and next?</a:t>
                      </a:r>
                      <a:endParaRPr sz="1900" b="1" dirty="0">
                        <a:solidFill>
                          <a:schemeClr val="dk2"/>
                        </a:solidFill>
                        <a:latin typeface="Helvetica Neue"/>
                        <a:ea typeface="Helvetica Neue"/>
                        <a:cs typeface="Helvetica Neue"/>
                        <a:sym typeface="Helvetica Neue"/>
                      </a:endParaRPr>
                    </a:p>
                    <a:p>
                      <a:pPr marL="0" lvl="0" indent="0" algn="l" rtl="0">
                        <a:lnSpc>
                          <a:spcPct val="110000"/>
                        </a:lnSpc>
                        <a:spcBef>
                          <a:spcPts val="1000"/>
                        </a:spcBef>
                        <a:spcAft>
                          <a:spcPts val="0"/>
                        </a:spcAft>
                        <a:buNone/>
                      </a:pPr>
                      <a:endParaRPr sz="1300" b="1" dirty="0">
                        <a:solidFill>
                          <a:schemeClr val="lt2"/>
                        </a:solidFill>
                        <a:latin typeface="Helvetica Neue"/>
                        <a:ea typeface="Helvetica Neue"/>
                        <a:cs typeface="Helvetica Neue"/>
                        <a:sym typeface="Helvetica Neue"/>
                      </a:endParaRPr>
                    </a:p>
                    <a:p>
                      <a:pPr marL="0" lvl="0" indent="0" algn="l" rtl="0">
                        <a:lnSpc>
                          <a:spcPct val="110000"/>
                        </a:lnSpc>
                        <a:spcBef>
                          <a:spcPts val="1000"/>
                        </a:spcBef>
                        <a:spcAft>
                          <a:spcPts val="1000"/>
                        </a:spcAft>
                        <a:buNone/>
                      </a:pPr>
                      <a:r>
                        <a:rPr lang="en-US" sz="1500" dirty="0">
                          <a:solidFill>
                            <a:srgbClr val="666666"/>
                          </a:solidFill>
                          <a:latin typeface="Helvetica Neue"/>
                          <a:ea typeface="Helvetica Neue"/>
                          <a:cs typeface="Helvetica Neue"/>
                          <a:sym typeface="Helvetica Neue"/>
                        </a:rPr>
                        <a:t>Still really missed the manager(!), but the new staff (one part-time nurse, additional 5 </a:t>
                      </a:r>
                      <a:r>
                        <a:rPr lang="en-US" sz="1500" dirty="0" err="1">
                          <a:solidFill>
                            <a:srgbClr val="666666"/>
                          </a:solidFill>
                          <a:latin typeface="Helvetica Neue"/>
                          <a:ea typeface="Helvetica Neue"/>
                          <a:cs typeface="Helvetica Neue"/>
                          <a:sym typeface="Helvetica Neue"/>
                        </a:rPr>
                        <a:t>hrs</a:t>
                      </a:r>
                      <a:r>
                        <a:rPr lang="en-US" sz="1500" dirty="0">
                          <a:solidFill>
                            <a:srgbClr val="666666"/>
                          </a:solidFill>
                          <a:latin typeface="Helvetica Neue"/>
                          <a:ea typeface="Helvetica Neue"/>
                          <a:cs typeface="Helvetica Neue"/>
                          <a:sym typeface="Helvetica Neue"/>
                        </a:rPr>
                        <a:t>/week of per diems, and 3 interns) helped mitigate the impact, generated ideas, didn’t burn out remaining staff</a:t>
                      </a:r>
                      <a:endParaRPr sz="1500" dirty="0">
                        <a:solidFill>
                          <a:srgbClr val="666666"/>
                        </a:solidFill>
                        <a:latin typeface="Helvetica Neue"/>
                        <a:ea typeface="Helvetica Neue"/>
                        <a:cs typeface="Helvetica Neue"/>
                        <a:sym typeface="Helvetica Neue"/>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53" name="Google Shape;353;p28"/>
          <p:cNvSpPr/>
          <p:nvPr/>
        </p:nvSpPr>
        <p:spPr>
          <a:xfrm rot="-5400000">
            <a:off x="7258013" y="3850513"/>
            <a:ext cx="3858900" cy="29400"/>
          </a:xfrm>
          <a:prstGeom prst="rect">
            <a:avLst/>
          </a:prstGeom>
          <a:solidFill>
            <a:srgbClr val="69ACC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29"/>
          <p:cNvSpPr txBox="1">
            <a:spLocks noGrp="1"/>
          </p:cNvSpPr>
          <p:nvPr>
            <p:ph type="title"/>
          </p:nvPr>
        </p:nvSpPr>
        <p:spPr>
          <a:xfrm>
            <a:off x="571500" y="2080724"/>
            <a:ext cx="11049000" cy="17550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002B5C"/>
              </a:buClr>
              <a:buSzPts val="4400"/>
              <a:buFont typeface="Georgia"/>
              <a:buNone/>
            </a:pPr>
            <a:r>
              <a:rPr lang="en-US">
                <a:latin typeface="Bookman Old Style"/>
                <a:ea typeface="Bookman Old Style"/>
                <a:cs typeface="Bookman Old Style"/>
                <a:sym typeface="Bookman Old Style"/>
              </a:rPr>
              <a:t>Planning for Uncertainty:</a:t>
            </a:r>
            <a:endParaRPr>
              <a:latin typeface="Bookman Old Style"/>
              <a:ea typeface="Bookman Old Style"/>
              <a:cs typeface="Bookman Old Style"/>
              <a:sym typeface="Bookman Old Style"/>
            </a:endParaRPr>
          </a:p>
          <a:p>
            <a:pPr marL="0" lvl="0" indent="0" algn="l" rtl="0">
              <a:lnSpc>
                <a:spcPct val="90000"/>
              </a:lnSpc>
              <a:spcBef>
                <a:spcPts val="2000"/>
              </a:spcBef>
              <a:spcAft>
                <a:spcPts val="0"/>
              </a:spcAft>
              <a:buClr>
                <a:srgbClr val="002B5C"/>
              </a:buClr>
              <a:buSzPts val="4400"/>
              <a:buFont typeface="Georgia"/>
              <a:buNone/>
            </a:pPr>
            <a:r>
              <a:rPr lang="en-US" sz="3300" b="0" i="1">
                <a:solidFill>
                  <a:schemeClr val="lt2"/>
                </a:solidFill>
                <a:latin typeface="Bookman Old Style"/>
                <a:ea typeface="Bookman Old Style"/>
                <a:cs typeface="Bookman Old Style"/>
                <a:sym typeface="Bookman Old Style"/>
              </a:rPr>
              <a:t>Managing Budget Cuts and Staffing Changes</a:t>
            </a:r>
            <a:endParaRPr sz="3300" b="0" i="1">
              <a:solidFill>
                <a:schemeClr val="lt2"/>
              </a:solidFill>
              <a:latin typeface="Bookman Old Style"/>
              <a:ea typeface="Bookman Old Style"/>
              <a:cs typeface="Bookman Old Style"/>
              <a:sym typeface="Bookman Old Style"/>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30"/>
          <p:cNvSpPr txBox="1">
            <a:spLocks noGrp="1"/>
          </p:cNvSpPr>
          <p:nvPr>
            <p:ph type="title"/>
          </p:nvPr>
        </p:nvSpPr>
        <p:spPr>
          <a:xfrm>
            <a:off x="571501" y="299811"/>
            <a:ext cx="11065132" cy="398803"/>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rgbClr val="002B5C"/>
              </a:buClr>
              <a:buSzPct val="100000"/>
              <a:buFont typeface="Georgia"/>
              <a:buNone/>
            </a:pPr>
            <a:r>
              <a:rPr lang="en-US"/>
              <a:t>Planning for Uncertainty</a:t>
            </a:r>
            <a:endParaRPr/>
          </a:p>
        </p:txBody>
      </p:sp>
      <p:sp>
        <p:nvSpPr>
          <p:cNvPr id="365" name="Google Shape;365;p30"/>
          <p:cNvSpPr txBox="1">
            <a:spLocks noGrp="1"/>
          </p:cNvSpPr>
          <p:nvPr>
            <p:ph type="body" idx="1"/>
          </p:nvPr>
        </p:nvSpPr>
        <p:spPr>
          <a:xfrm>
            <a:off x="571500" y="1170875"/>
            <a:ext cx="11065200" cy="2772600"/>
          </a:xfrm>
          <a:prstGeom prst="rect">
            <a:avLst/>
          </a:prstGeom>
          <a:noFill/>
          <a:ln>
            <a:noFill/>
          </a:ln>
        </p:spPr>
        <p:txBody>
          <a:bodyPr spcFirstLastPara="1" wrap="square" lIns="0" tIns="0" rIns="0" bIns="0" anchor="t" anchorCtr="0">
            <a:noAutofit/>
          </a:bodyPr>
          <a:lstStyle/>
          <a:p>
            <a:pPr marL="0" lvl="2" indent="0" algn="l" rtl="0">
              <a:lnSpc>
                <a:spcPct val="110000"/>
              </a:lnSpc>
              <a:spcBef>
                <a:spcPts val="0"/>
              </a:spcBef>
              <a:spcAft>
                <a:spcPts val="0"/>
              </a:spcAft>
              <a:buClr>
                <a:schemeClr val="lt2"/>
              </a:buClr>
              <a:buSzPts val="2000"/>
              <a:buNone/>
            </a:pPr>
            <a:r>
              <a:rPr lang="en-US" sz="2200" b="1"/>
              <a:t>Channel your inner emergency manager</a:t>
            </a:r>
            <a:endParaRPr sz="2200" b="1"/>
          </a:p>
          <a:p>
            <a:pPr marL="914400" lvl="0" indent="-368300" algn="l" rtl="0">
              <a:lnSpc>
                <a:spcPct val="110000"/>
              </a:lnSpc>
              <a:spcBef>
                <a:spcPts val="1000"/>
              </a:spcBef>
              <a:spcAft>
                <a:spcPts val="0"/>
              </a:spcAft>
              <a:buSzPts val="2200"/>
              <a:buChar char="●"/>
            </a:pPr>
            <a:r>
              <a:rPr lang="en-US"/>
              <a:t>Have multiple contingencies written down, costed, and shared with your team</a:t>
            </a:r>
            <a:endParaRPr/>
          </a:p>
          <a:p>
            <a:pPr marL="914400" lvl="0" indent="-368300" algn="l" rtl="0">
              <a:lnSpc>
                <a:spcPct val="110000"/>
              </a:lnSpc>
              <a:spcBef>
                <a:spcPts val="1000"/>
              </a:spcBef>
              <a:spcAft>
                <a:spcPts val="0"/>
              </a:spcAft>
              <a:buSzPts val="2200"/>
              <a:buChar char="●"/>
            </a:pPr>
            <a:r>
              <a:rPr lang="en-US"/>
              <a:t>Scenario planning</a:t>
            </a:r>
            <a:endParaRPr/>
          </a:p>
          <a:p>
            <a:pPr marL="914400" lvl="0" indent="-368300" algn="l" rtl="0">
              <a:lnSpc>
                <a:spcPct val="110000"/>
              </a:lnSpc>
              <a:spcBef>
                <a:spcPts val="1000"/>
              </a:spcBef>
              <a:spcAft>
                <a:spcPts val="0"/>
              </a:spcAft>
              <a:buSzPts val="2200"/>
              <a:buChar char="●"/>
            </a:pPr>
            <a:r>
              <a:rPr lang="en-US"/>
              <a:t>Use procurement to your advantage</a:t>
            </a:r>
            <a:endParaRPr/>
          </a:p>
          <a:p>
            <a:pPr marL="914400" lvl="0" indent="-368300" algn="l" rtl="0">
              <a:lnSpc>
                <a:spcPct val="110000"/>
              </a:lnSpc>
              <a:spcBef>
                <a:spcPts val="1000"/>
              </a:spcBef>
              <a:spcAft>
                <a:spcPts val="0"/>
              </a:spcAft>
              <a:buSzPts val="2200"/>
              <a:buChar char="●"/>
            </a:pPr>
            <a:r>
              <a:rPr lang="en-US"/>
              <a:t>Vacant positions generate salary savings. Don’t revert that money. Turn it into productive outcomes before June 30. Two examples:</a:t>
            </a:r>
            <a:endParaRPr sz="1000">
              <a:solidFill>
                <a:schemeClr val="lt2"/>
              </a:solidFill>
              <a:latin typeface="Helvetica Neue"/>
              <a:ea typeface="Helvetica Neue"/>
              <a:cs typeface="Helvetica Neue"/>
              <a:sym typeface="Helvetica Neue"/>
            </a:endParaRPr>
          </a:p>
          <a:p>
            <a:pPr marL="0" lvl="0" indent="0" algn="l" rtl="0">
              <a:lnSpc>
                <a:spcPct val="110000"/>
              </a:lnSpc>
              <a:spcBef>
                <a:spcPts val="1000"/>
              </a:spcBef>
              <a:spcAft>
                <a:spcPts val="1000"/>
              </a:spcAft>
              <a:buNone/>
            </a:pPr>
            <a:endParaRPr/>
          </a:p>
        </p:txBody>
      </p:sp>
      <p:sp>
        <p:nvSpPr>
          <p:cNvPr id="366" name="Google Shape;366;p30"/>
          <p:cNvSpPr/>
          <p:nvPr/>
        </p:nvSpPr>
        <p:spPr>
          <a:xfrm>
            <a:off x="6457950" y="3591050"/>
            <a:ext cx="4724400" cy="1088100"/>
          </a:xfrm>
          <a:prstGeom prst="roundRect">
            <a:avLst>
              <a:gd name="adj" fmla="val 16667"/>
            </a:avLst>
          </a:prstGeom>
          <a:solidFill>
            <a:srgbClr val="002B5C"/>
          </a:solidFill>
          <a:ln>
            <a:noFill/>
          </a:ln>
        </p:spPr>
        <p:txBody>
          <a:bodyPr spcFirstLastPara="1" wrap="square" lIns="182875" tIns="182875" rIns="182875" bIns="182875" anchor="ctr" anchorCtr="0">
            <a:noAutofit/>
          </a:bodyPr>
          <a:lstStyle/>
          <a:p>
            <a:pPr marL="0" lvl="0" indent="0" algn="l" rtl="0">
              <a:spcBef>
                <a:spcPts val="0"/>
              </a:spcBef>
              <a:spcAft>
                <a:spcPts val="0"/>
              </a:spcAft>
              <a:buNone/>
            </a:pPr>
            <a:r>
              <a:rPr lang="en-US" b="1" dirty="0">
                <a:solidFill>
                  <a:schemeClr val="dk2"/>
                </a:solidFill>
                <a:latin typeface="Helvetica Neue"/>
                <a:ea typeface="Helvetica Neue"/>
                <a:cs typeface="Helvetica Neue"/>
                <a:sym typeface="Helvetica Neue"/>
              </a:rPr>
              <a:t>Interns</a:t>
            </a:r>
            <a:endParaRPr b="1" dirty="0">
              <a:solidFill>
                <a:schemeClr val="dk2"/>
              </a:solidFill>
              <a:latin typeface="Helvetica Neue"/>
              <a:ea typeface="Helvetica Neue"/>
              <a:cs typeface="Helvetica Neue"/>
              <a:sym typeface="Helvetica Neue"/>
            </a:endParaRPr>
          </a:p>
          <a:p>
            <a:pPr marL="0" lvl="0" indent="0" algn="l" rtl="0">
              <a:spcBef>
                <a:spcPts val="1000"/>
              </a:spcBef>
              <a:spcAft>
                <a:spcPts val="0"/>
              </a:spcAft>
              <a:buNone/>
            </a:pPr>
            <a:r>
              <a:rPr lang="en-US" sz="1200" dirty="0">
                <a:solidFill>
                  <a:schemeClr val="lt1"/>
                </a:solidFill>
                <a:latin typeface="Helvetica Neue"/>
                <a:ea typeface="Helvetica Neue"/>
                <a:cs typeface="Helvetica Neue"/>
                <a:sym typeface="Helvetica Neue"/>
              </a:rPr>
              <a:t>Cheap capacity, real projects, new ideas and thinking, plus a hiring pipeline for the position you're trying to fill.</a:t>
            </a:r>
            <a:endParaRPr sz="1200" dirty="0">
              <a:solidFill>
                <a:schemeClr val="lt1"/>
              </a:solidFill>
              <a:latin typeface="Helvetica Neue"/>
              <a:ea typeface="Helvetica Neue"/>
              <a:cs typeface="Helvetica Neue"/>
              <a:sym typeface="Helvetica Neue"/>
            </a:endParaRPr>
          </a:p>
        </p:txBody>
      </p:sp>
      <p:sp>
        <p:nvSpPr>
          <p:cNvPr id="367" name="Google Shape;367;p30"/>
          <p:cNvSpPr/>
          <p:nvPr/>
        </p:nvSpPr>
        <p:spPr>
          <a:xfrm>
            <a:off x="6456450" y="4848375"/>
            <a:ext cx="4727400" cy="1085700"/>
          </a:xfrm>
          <a:prstGeom prst="roundRect">
            <a:avLst>
              <a:gd name="adj" fmla="val 16667"/>
            </a:avLst>
          </a:prstGeom>
          <a:solidFill>
            <a:srgbClr val="002B5C"/>
          </a:solidFill>
          <a:ln>
            <a:noFill/>
          </a:ln>
        </p:spPr>
        <p:txBody>
          <a:bodyPr spcFirstLastPara="1" wrap="square" lIns="182875" tIns="182875" rIns="182875" bIns="182875" anchor="ctr" anchorCtr="0">
            <a:noAutofit/>
          </a:bodyPr>
          <a:lstStyle/>
          <a:p>
            <a:pPr marL="0" lvl="0" indent="0" algn="l" rtl="0">
              <a:spcBef>
                <a:spcPts val="0"/>
              </a:spcBef>
              <a:spcAft>
                <a:spcPts val="0"/>
              </a:spcAft>
              <a:buNone/>
            </a:pPr>
            <a:r>
              <a:rPr lang="en-US" b="1">
                <a:solidFill>
                  <a:schemeClr val="dk2"/>
                </a:solidFill>
                <a:latin typeface="Helvetica Neue"/>
                <a:ea typeface="Helvetica Neue"/>
                <a:cs typeface="Helvetica Neue"/>
                <a:sym typeface="Helvetica Neue"/>
              </a:rPr>
              <a:t>Per diems</a:t>
            </a:r>
            <a:endParaRPr b="1">
              <a:solidFill>
                <a:schemeClr val="dk2"/>
              </a:solidFill>
              <a:latin typeface="Helvetica Neue"/>
              <a:ea typeface="Helvetica Neue"/>
              <a:cs typeface="Helvetica Neue"/>
              <a:sym typeface="Helvetica Neue"/>
            </a:endParaRPr>
          </a:p>
          <a:p>
            <a:pPr marL="0" lvl="0" indent="0" algn="l" rtl="0">
              <a:spcBef>
                <a:spcPts val="1000"/>
              </a:spcBef>
              <a:spcAft>
                <a:spcPts val="0"/>
              </a:spcAft>
              <a:buNone/>
            </a:pPr>
            <a:r>
              <a:rPr lang="en-US" sz="1200">
                <a:solidFill>
                  <a:schemeClr val="lt1"/>
                </a:solidFill>
                <a:latin typeface="Helvetica Neue"/>
                <a:ea typeface="Helvetica Neue"/>
                <a:cs typeface="Helvetica Neue"/>
                <a:sym typeface="Helvetica Neue"/>
              </a:rPr>
              <a:t>Nurses and inspectors who keep the service running while the search continues.</a:t>
            </a:r>
            <a:endParaRPr sz="1200">
              <a:solidFill>
                <a:schemeClr val="lt1"/>
              </a:solidFill>
              <a:latin typeface="Helvetica Neue"/>
              <a:ea typeface="Helvetica Neue"/>
              <a:cs typeface="Helvetica Neue"/>
              <a:sym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3f6e90cb93f_0_76"/>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rgbClr val="002B5C"/>
              </a:buClr>
              <a:buSzPts val="2800"/>
              <a:buFont typeface="Georgia"/>
              <a:buNone/>
            </a:pPr>
            <a:r>
              <a:rPr lang="en-US"/>
              <a:t>Learning Outcomes</a:t>
            </a:r>
            <a:endParaRPr/>
          </a:p>
        </p:txBody>
      </p:sp>
      <p:sp>
        <p:nvSpPr>
          <p:cNvPr id="118" name="Google Shape;118;g3f6e90cb93f_0_76"/>
          <p:cNvSpPr txBox="1"/>
          <p:nvPr/>
        </p:nvSpPr>
        <p:spPr>
          <a:xfrm>
            <a:off x="571500" y="2009775"/>
            <a:ext cx="3108900" cy="1810500"/>
          </a:xfrm>
          <a:prstGeom prst="rect">
            <a:avLst/>
          </a:prstGeom>
          <a:solidFill>
            <a:srgbClr val="F2F4F7"/>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p:txBody>
      </p:sp>
      <p:sp>
        <p:nvSpPr>
          <p:cNvPr id="119" name="Google Shape;119;g3f6e90cb93f_0_76"/>
          <p:cNvSpPr txBox="1"/>
          <p:nvPr/>
        </p:nvSpPr>
        <p:spPr>
          <a:xfrm>
            <a:off x="677523" y="2057400"/>
            <a:ext cx="446100" cy="56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100" b="1">
                <a:solidFill>
                  <a:srgbClr val="B58D54"/>
                </a:solidFill>
                <a:latin typeface="Helvetica Neue"/>
                <a:ea typeface="Helvetica Neue"/>
                <a:cs typeface="Helvetica Neue"/>
                <a:sym typeface="Helvetica Neue"/>
              </a:rPr>
              <a:t>1</a:t>
            </a:r>
            <a:endParaRPr sz="3100" b="1">
              <a:solidFill>
                <a:srgbClr val="B58D54"/>
              </a:solidFill>
              <a:latin typeface="Helvetica Neue"/>
              <a:ea typeface="Helvetica Neue"/>
              <a:cs typeface="Helvetica Neue"/>
              <a:sym typeface="Helvetica Neue"/>
            </a:endParaRPr>
          </a:p>
        </p:txBody>
      </p:sp>
      <p:sp>
        <p:nvSpPr>
          <p:cNvPr id="120" name="Google Shape;120;g3f6e90cb93f_0_76"/>
          <p:cNvSpPr txBox="1"/>
          <p:nvPr/>
        </p:nvSpPr>
        <p:spPr>
          <a:xfrm>
            <a:off x="698925" y="3001899"/>
            <a:ext cx="2670000" cy="63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b="1">
                <a:solidFill>
                  <a:srgbClr val="002B5C"/>
                </a:solidFill>
                <a:latin typeface="Helvetica Neue"/>
                <a:ea typeface="Helvetica Neue"/>
                <a:cs typeface="Helvetica Neue"/>
                <a:sym typeface="Helvetica Neue"/>
              </a:rPr>
              <a:t>Explain the municipal budgeting process</a:t>
            </a:r>
            <a:endParaRPr sz="1700" b="1">
              <a:solidFill>
                <a:srgbClr val="002B5C"/>
              </a:solidFill>
              <a:latin typeface="Helvetica Neue"/>
              <a:ea typeface="Helvetica Neue"/>
              <a:cs typeface="Helvetica Neue"/>
              <a:sym typeface="Helvetica Neue"/>
            </a:endParaRPr>
          </a:p>
        </p:txBody>
      </p:sp>
      <p:sp>
        <p:nvSpPr>
          <p:cNvPr id="121" name="Google Shape;121;g3f6e90cb93f_0_76"/>
          <p:cNvSpPr txBox="1"/>
          <p:nvPr/>
        </p:nvSpPr>
        <p:spPr>
          <a:xfrm>
            <a:off x="4333875" y="2009775"/>
            <a:ext cx="3108900" cy="1809900"/>
          </a:xfrm>
          <a:prstGeom prst="rect">
            <a:avLst/>
          </a:prstGeom>
          <a:solidFill>
            <a:srgbClr val="F2F4F7"/>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p:txBody>
      </p:sp>
      <p:sp>
        <p:nvSpPr>
          <p:cNvPr id="122" name="Google Shape;122;g3f6e90cb93f_0_76"/>
          <p:cNvSpPr txBox="1"/>
          <p:nvPr/>
        </p:nvSpPr>
        <p:spPr>
          <a:xfrm>
            <a:off x="4439898" y="2057400"/>
            <a:ext cx="446100" cy="56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100" b="1">
                <a:solidFill>
                  <a:srgbClr val="B58D54"/>
                </a:solidFill>
                <a:latin typeface="Helvetica Neue"/>
                <a:ea typeface="Helvetica Neue"/>
                <a:cs typeface="Helvetica Neue"/>
                <a:sym typeface="Helvetica Neue"/>
              </a:rPr>
              <a:t>2</a:t>
            </a:r>
            <a:endParaRPr sz="3100" b="1">
              <a:solidFill>
                <a:srgbClr val="B58D54"/>
              </a:solidFill>
              <a:latin typeface="Helvetica Neue"/>
              <a:ea typeface="Helvetica Neue"/>
              <a:cs typeface="Helvetica Neue"/>
              <a:sym typeface="Helvetica Neue"/>
            </a:endParaRPr>
          </a:p>
        </p:txBody>
      </p:sp>
      <p:sp>
        <p:nvSpPr>
          <p:cNvPr id="123" name="Google Shape;123;g3f6e90cb93f_0_76"/>
          <p:cNvSpPr txBox="1"/>
          <p:nvPr/>
        </p:nvSpPr>
        <p:spPr>
          <a:xfrm>
            <a:off x="4461600" y="2766100"/>
            <a:ext cx="2669400" cy="86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b="1">
                <a:solidFill>
                  <a:srgbClr val="002B5C"/>
                </a:solidFill>
                <a:latin typeface="Helvetica Neue"/>
                <a:ea typeface="Helvetica Neue"/>
                <a:cs typeface="Helvetica Neue"/>
                <a:sym typeface="Helvetica Neue"/>
              </a:rPr>
              <a:t>Describe best practices for budget planning and development</a:t>
            </a:r>
            <a:endParaRPr sz="1700" b="1">
              <a:solidFill>
                <a:srgbClr val="002B5C"/>
              </a:solidFill>
              <a:latin typeface="Helvetica Neue"/>
              <a:ea typeface="Helvetica Neue"/>
              <a:cs typeface="Helvetica Neue"/>
              <a:sym typeface="Helvetica Neue"/>
            </a:endParaRPr>
          </a:p>
        </p:txBody>
      </p:sp>
      <p:sp>
        <p:nvSpPr>
          <p:cNvPr id="124" name="Google Shape;124;g3f6e90cb93f_0_76"/>
          <p:cNvSpPr txBox="1"/>
          <p:nvPr/>
        </p:nvSpPr>
        <p:spPr>
          <a:xfrm>
            <a:off x="8096250" y="2009775"/>
            <a:ext cx="3108900" cy="1810500"/>
          </a:xfrm>
          <a:prstGeom prst="rect">
            <a:avLst/>
          </a:prstGeom>
          <a:solidFill>
            <a:srgbClr val="F2F4F7"/>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p:txBody>
      </p:sp>
      <p:sp>
        <p:nvSpPr>
          <p:cNvPr id="125" name="Google Shape;125;g3f6e90cb93f_0_76"/>
          <p:cNvSpPr txBox="1"/>
          <p:nvPr/>
        </p:nvSpPr>
        <p:spPr>
          <a:xfrm>
            <a:off x="8202273" y="2057400"/>
            <a:ext cx="446100" cy="56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100" b="1">
                <a:solidFill>
                  <a:srgbClr val="B58D54"/>
                </a:solidFill>
                <a:latin typeface="Helvetica Neue"/>
                <a:ea typeface="Helvetica Neue"/>
                <a:cs typeface="Helvetica Neue"/>
                <a:sym typeface="Helvetica Neue"/>
              </a:rPr>
              <a:t>3</a:t>
            </a:r>
            <a:endParaRPr sz="3100" b="1">
              <a:solidFill>
                <a:srgbClr val="B58D54"/>
              </a:solidFill>
              <a:latin typeface="Helvetica Neue"/>
              <a:ea typeface="Helvetica Neue"/>
              <a:cs typeface="Helvetica Neue"/>
              <a:sym typeface="Helvetica Neue"/>
            </a:endParaRPr>
          </a:p>
        </p:txBody>
      </p:sp>
      <p:sp>
        <p:nvSpPr>
          <p:cNvPr id="126" name="Google Shape;126;g3f6e90cb93f_0_76"/>
          <p:cNvSpPr txBox="1"/>
          <p:nvPr/>
        </p:nvSpPr>
        <p:spPr>
          <a:xfrm>
            <a:off x="8223675" y="3001899"/>
            <a:ext cx="2441100" cy="63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b="1">
                <a:solidFill>
                  <a:srgbClr val="002B5C"/>
                </a:solidFill>
                <a:latin typeface="Helvetica Neue"/>
                <a:ea typeface="Helvetica Neue"/>
                <a:cs typeface="Helvetica Neue"/>
                <a:sym typeface="Helvetica Neue"/>
              </a:rPr>
              <a:t>Plan for budget cuts and staffing changes</a:t>
            </a:r>
            <a:endParaRPr sz="1700" b="1">
              <a:solidFill>
                <a:srgbClr val="002B5C"/>
              </a:solidFill>
              <a:latin typeface="Helvetica Neue"/>
              <a:ea typeface="Helvetica Neue"/>
              <a:cs typeface="Helvetica Neue"/>
              <a:sym typeface="Helvetica Neue"/>
            </a:endParaRPr>
          </a:p>
          <a:p>
            <a:pPr marL="0" lvl="0" indent="0" algn="l" rtl="0">
              <a:spcBef>
                <a:spcPts val="0"/>
              </a:spcBef>
              <a:spcAft>
                <a:spcPts val="0"/>
              </a:spcAft>
              <a:buNone/>
            </a:pPr>
            <a:endParaRPr sz="1600" b="1">
              <a:solidFill>
                <a:srgbClr val="002B5C"/>
              </a:solidFill>
              <a:latin typeface="Helvetica Neue"/>
              <a:ea typeface="Helvetica Neue"/>
              <a:cs typeface="Helvetica Neue"/>
              <a:sym typeface="Helvetica Neue"/>
            </a:endParaRPr>
          </a:p>
        </p:txBody>
      </p:sp>
      <p:sp>
        <p:nvSpPr>
          <p:cNvPr id="127" name="Google Shape;127;g3f6e90cb93f_0_76"/>
          <p:cNvSpPr txBox="1">
            <a:spLocks noGrp="1"/>
          </p:cNvSpPr>
          <p:nvPr>
            <p:ph type="body" idx="1"/>
          </p:nvPr>
        </p:nvSpPr>
        <p:spPr>
          <a:xfrm>
            <a:off x="571500" y="1343025"/>
            <a:ext cx="11065200" cy="3987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1000"/>
              </a:spcAft>
              <a:buNone/>
            </a:pPr>
            <a:r>
              <a:rPr lang="en-US" sz="2200"/>
              <a:t>By the end of this session you will be able to…</a:t>
            </a:r>
            <a:endParaRPr sz="2200">
              <a:highlight>
                <a:srgbClr val="FFFF00"/>
              </a:highligh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31"/>
          <p:cNvSpPr txBox="1">
            <a:spLocks noGrp="1"/>
          </p:cNvSpPr>
          <p:nvPr>
            <p:ph type="title"/>
          </p:nvPr>
        </p:nvSpPr>
        <p:spPr>
          <a:xfrm>
            <a:off x="571501" y="299811"/>
            <a:ext cx="11065132" cy="398803"/>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rgbClr val="002B5C"/>
              </a:buClr>
              <a:buSzPct val="100000"/>
              <a:buFont typeface="Georgia"/>
              <a:buNone/>
            </a:pPr>
            <a:r>
              <a:rPr lang="en-US"/>
              <a:t>Planning for Uncertainty</a:t>
            </a:r>
            <a:endParaRPr/>
          </a:p>
        </p:txBody>
      </p:sp>
      <p:sp>
        <p:nvSpPr>
          <p:cNvPr id="374" name="Google Shape;374;p31"/>
          <p:cNvSpPr txBox="1">
            <a:spLocks noGrp="1"/>
          </p:cNvSpPr>
          <p:nvPr>
            <p:ph type="body" idx="1"/>
          </p:nvPr>
        </p:nvSpPr>
        <p:spPr>
          <a:xfrm>
            <a:off x="571500" y="1170875"/>
            <a:ext cx="11065200" cy="448500"/>
          </a:xfrm>
          <a:prstGeom prst="rect">
            <a:avLst/>
          </a:prstGeom>
          <a:noFill/>
          <a:ln>
            <a:noFill/>
          </a:ln>
        </p:spPr>
        <p:txBody>
          <a:bodyPr spcFirstLastPara="1" wrap="square" lIns="0" tIns="0" rIns="0" bIns="0" anchor="t" anchorCtr="0">
            <a:noAutofit/>
          </a:bodyPr>
          <a:lstStyle/>
          <a:p>
            <a:pPr marL="0" lvl="2" indent="0" algn="l" rtl="0">
              <a:lnSpc>
                <a:spcPct val="110000"/>
              </a:lnSpc>
              <a:spcBef>
                <a:spcPts val="0"/>
              </a:spcBef>
              <a:spcAft>
                <a:spcPts val="1000"/>
              </a:spcAft>
              <a:buClr>
                <a:schemeClr val="lt2"/>
              </a:buClr>
              <a:buSzPts val="2000"/>
              <a:buNone/>
            </a:pPr>
            <a:r>
              <a:rPr lang="en-US" sz="2200" b="1"/>
              <a:t>Secure additional operating dollars</a:t>
            </a:r>
            <a:endParaRPr/>
          </a:p>
        </p:txBody>
      </p:sp>
      <p:graphicFrame>
        <p:nvGraphicFramePr>
          <p:cNvPr id="375" name="Google Shape;375;p31"/>
          <p:cNvGraphicFramePr/>
          <p:nvPr/>
        </p:nvGraphicFramePr>
        <p:xfrm>
          <a:off x="571500" y="1809750"/>
          <a:ext cx="3286125" cy="4151375"/>
        </p:xfrm>
        <a:graphic>
          <a:graphicData uri="http://schemas.openxmlformats.org/drawingml/2006/table">
            <a:tbl>
              <a:tblPr>
                <a:noFill/>
                <a:tableStyleId>{129AF21A-486F-4959-8448-CBF4B9E8DF88}</a:tableStyleId>
              </a:tblPr>
              <a:tblGrid>
                <a:gridCol w="3286125">
                  <a:extLst>
                    <a:ext uri="{9D8B030D-6E8A-4147-A177-3AD203B41FA5}">
                      <a16:colId xmlns:a16="http://schemas.microsoft.com/office/drawing/2014/main" val="20000"/>
                    </a:ext>
                  </a:extLst>
                </a:gridCol>
              </a:tblGrid>
              <a:tr h="4151375">
                <a:tc>
                  <a:txBody>
                    <a:bodyPr/>
                    <a:lstStyle/>
                    <a:p>
                      <a:pPr marL="0" lvl="0" indent="0" algn="l" rtl="0">
                        <a:lnSpc>
                          <a:spcPct val="110000"/>
                        </a:lnSpc>
                        <a:spcBef>
                          <a:spcPts val="0"/>
                        </a:spcBef>
                        <a:spcAft>
                          <a:spcPts val="0"/>
                        </a:spcAft>
                        <a:buNone/>
                      </a:pPr>
                      <a:r>
                        <a:rPr lang="en-US" sz="2000" b="1">
                          <a:solidFill>
                            <a:schemeClr val="lt2"/>
                          </a:solidFill>
                          <a:latin typeface="Helvetica Neue"/>
                          <a:ea typeface="Helvetica Neue"/>
                          <a:cs typeface="Helvetica Neue"/>
                          <a:sym typeface="Helvetica Neue"/>
                        </a:rPr>
                        <a:t>A shark constantly has to swim</a:t>
                      </a:r>
                      <a:endParaRPr sz="20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11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800">
                          <a:solidFill>
                            <a:schemeClr val="lt2"/>
                          </a:solidFill>
                          <a:latin typeface="Helvetica Neue"/>
                          <a:ea typeface="Helvetica Neue"/>
                          <a:cs typeface="Helvetica Neue"/>
                          <a:sym typeface="Helvetica Neue"/>
                        </a:rPr>
                        <a:t>There is no steady state. A department that isn't actively making its case is quietly losing ground to inflation and to every other department that is.</a:t>
                      </a:r>
                      <a:endParaRPr sz="1000">
                        <a:solidFill>
                          <a:srgbClr val="002B5C"/>
                        </a:solidFill>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76" name="Google Shape;376;p31"/>
          <p:cNvSpPr/>
          <p:nvPr/>
        </p:nvSpPr>
        <p:spPr>
          <a:xfrm rot="-5400000">
            <a:off x="-1489500" y="3870713"/>
            <a:ext cx="4151400" cy="29400"/>
          </a:xfrm>
          <a:prstGeom prst="rect">
            <a:avLst/>
          </a:prstGeom>
          <a:solidFill>
            <a:srgbClr val="DF873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377" name="Google Shape;377;p31"/>
          <p:cNvGraphicFramePr/>
          <p:nvPr/>
        </p:nvGraphicFramePr>
        <p:xfrm>
          <a:off x="4343400" y="1809750"/>
          <a:ext cx="3286125" cy="4151375"/>
        </p:xfrm>
        <a:graphic>
          <a:graphicData uri="http://schemas.openxmlformats.org/drawingml/2006/table">
            <a:tbl>
              <a:tblPr>
                <a:noFill/>
                <a:tableStyleId>{129AF21A-486F-4959-8448-CBF4B9E8DF88}</a:tableStyleId>
              </a:tblPr>
              <a:tblGrid>
                <a:gridCol w="3286125">
                  <a:extLst>
                    <a:ext uri="{9D8B030D-6E8A-4147-A177-3AD203B41FA5}">
                      <a16:colId xmlns:a16="http://schemas.microsoft.com/office/drawing/2014/main" val="20000"/>
                    </a:ext>
                  </a:extLst>
                </a:gridCol>
              </a:tblGrid>
              <a:tr h="4151375">
                <a:tc>
                  <a:txBody>
                    <a:bodyPr/>
                    <a:lstStyle/>
                    <a:p>
                      <a:pPr marL="0" lvl="0" indent="0" algn="l" rtl="0">
                        <a:lnSpc>
                          <a:spcPct val="110000"/>
                        </a:lnSpc>
                        <a:spcBef>
                          <a:spcPts val="0"/>
                        </a:spcBef>
                        <a:spcAft>
                          <a:spcPts val="0"/>
                        </a:spcAft>
                        <a:buNone/>
                      </a:pPr>
                      <a:r>
                        <a:rPr lang="en-US" sz="2000" b="1">
                          <a:solidFill>
                            <a:schemeClr val="lt2"/>
                          </a:solidFill>
                          <a:latin typeface="Helvetica Neue"/>
                          <a:ea typeface="Helvetica Neue"/>
                          <a:cs typeface="Helvetica Neue"/>
                          <a:sym typeface="Helvetica Neue"/>
                        </a:rPr>
                        <a:t>Breadcrumbing (Inception)</a:t>
                      </a:r>
                      <a:endParaRPr sz="2000">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1100">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800">
                          <a:solidFill>
                            <a:schemeClr val="lt2"/>
                          </a:solidFill>
                          <a:latin typeface="Helvetica Neue"/>
                          <a:ea typeface="Helvetica Neue"/>
                          <a:cs typeface="Helvetica Neue"/>
                          <a:sym typeface="Helvetica Neue"/>
                        </a:rPr>
                        <a:t>Plant the idea months before the ask. Mention the gap in a report. Raise it at a Board meeting. Let it come up twice more.</a:t>
                      </a:r>
                      <a:endParaRPr sz="800">
                        <a:solidFill>
                          <a:srgbClr val="002B5C"/>
                        </a:solidFill>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78" name="Google Shape;378;p31"/>
          <p:cNvSpPr/>
          <p:nvPr/>
        </p:nvSpPr>
        <p:spPr>
          <a:xfrm rot="-5400000">
            <a:off x="2282400" y="3870725"/>
            <a:ext cx="4151400" cy="29400"/>
          </a:xfrm>
          <a:prstGeom prst="rect">
            <a:avLst/>
          </a:prstGeom>
          <a:solidFill>
            <a:srgbClr val="498B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graphicFrame>
        <p:nvGraphicFramePr>
          <p:cNvPr id="379" name="Google Shape;379;p31"/>
          <p:cNvGraphicFramePr/>
          <p:nvPr/>
        </p:nvGraphicFramePr>
        <p:xfrm>
          <a:off x="8115300" y="1809750"/>
          <a:ext cx="3286125" cy="3864166"/>
        </p:xfrm>
        <a:graphic>
          <a:graphicData uri="http://schemas.openxmlformats.org/drawingml/2006/table">
            <a:tbl>
              <a:tblPr>
                <a:noFill/>
                <a:tableStyleId>{129AF21A-486F-4959-8448-CBF4B9E8DF88}</a:tableStyleId>
              </a:tblPr>
              <a:tblGrid>
                <a:gridCol w="3286125">
                  <a:extLst>
                    <a:ext uri="{9D8B030D-6E8A-4147-A177-3AD203B41FA5}">
                      <a16:colId xmlns:a16="http://schemas.microsoft.com/office/drawing/2014/main" val="20000"/>
                    </a:ext>
                  </a:extLst>
                </a:gridCol>
              </a:tblGrid>
              <a:tr h="3863300">
                <a:tc>
                  <a:txBody>
                    <a:bodyPr/>
                    <a:lstStyle/>
                    <a:p>
                      <a:pPr marL="0" lvl="0" indent="0" algn="l" rtl="0">
                        <a:lnSpc>
                          <a:spcPct val="110000"/>
                        </a:lnSpc>
                        <a:spcBef>
                          <a:spcPts val="0"/>
                        </a:spcBef>
                        <a:spcAft>
                          <a:spcPts val="0"/>
                        </a:spcAft>
                        <a:buNone/>
                      </a:pPr>
                      <a:r>
                        <a:rPr lang="en-US" sz="2000" b="1">
                          <a:solidFill>
                            <a:schemeClr val="lt2"/>
                          </a:solidFill>
                          <a:latin typeface="Helvetica Neue"/>
                          <a:ea typeface="Helvetica Neue"/>
                          <a:cs typeface="Helvetica Neue"/>
                          <a:sym typeface="Helvetica Neue"/>
                        </a:rPr>
                        <a:t>Find the data</a:t>
                      </a:r>
                      <a:endParaRPr sz="20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1100" b="1">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800">
                          <a:solidFill>
                            <a:schemeClr val="lt2"/>
                          </a:solidFill>
                          <a:latin typeface="Helvetica Neue"/>
                          <a:ea typeface="Helvetica Neue"/>
                          <a:cs typeface="Helvetica Neue"/>
                          <a:sym typeface="Helvetica Neue"/>
                        </a:rPr>
                        <a:t>Find any and all community data to make the case for change (inspection volumes, wait times, case counts, complaint trends, demographic shifts)</a:t>
                      </a:r>
                      <a:endParaRPr sz="1800">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1100">
                        <a:solidFill>
                          <a:schemeClr val="lt2"/>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800">
                          <a:solidFill>
                            <a:schemeClr val="lt2"/>
                          </a:solidFill>
                          <a:latin typeface="Helvetica Neue"/>
                          <a:ea typeface="Helvetica Neue"/>
                          <a:cs typeface="Helvetica Neue"/>
                          <a:sym typeface="Helvetica Neue"/>
                        </a:rPr>
                        <a:t>A number from your own municipality is more valuable than a national statistic</a:t>
                      </a:r>
                      <a:endParaRPr sz="1800">
                        <a:solidFill>
                          <a:schemeClr val="lt2"/>
                        </a:solidFill>
                        <a:latin typeface="Helvetica Neue"/>
                        <a:ea typeface="Helvetica Neue"/>
                        <a:cs typeface="Helvetica Neue"/>
                        <a:sym typeface="Helvetica Neue"/>
                      </a:endParaRPr>
                    </a:p>
                  </a:txBody>
                  <a:tcPr marL="228600" marR="228600" marT="228600" marB="228600">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380" name="Google Shape;380;p31"/>
          <p:cNvSpPr/>
          <p:nvPr/>
        </p:nvSpPr>
        <p:spPr>
          <a:xfrm rot="-5400000">
            <a:off x="6054300" y="3870725"/>
            <a:ext cx="4151400" cy="29400"/>
          </a:xfrm>
          <a:prstGeom prst="rect">
            <a:avLst/>
          </a:prstGeom>
          <a:solidFill>
            <a:srgbClr val="69ACC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2"/>
          <p:cNvSpPr txBox="1">
            <a:spLocks noGrp="1"/>
          </p:cNvSpPr>
          <p:nvPr>
            <p:ph type="title"/>
          </p:nvPr>
        </p:nvSpPr>
        <p:spPr>
          <a:xfrm>
            <a:off x="571501" y="299811"/>
            <a:ext cx="11065132" cy="398803"/>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rgbClr val="002B5C"/>
              </a:buClr>
              <a:buSzPct val="100000"/>
              <a:buFont typeface="Georgia"/>
              <a:buNone/>
            </a:pPr>
            <a:r>
              <a:rPr lang="en-US"/>
              <a:t>Planning for Uncertainty</a:t>
            </a:r>
            <a:endParaRPr/>
          </a:p>
        </p:txBody>
      </p:sp>
      <p:sp>
        <p:nvSpPr>
          <p:cNvPr id="387" name="Google Shape;387;p32"/>
          <p:cNvSpPr txBox="1">
            <a:spLocks noGrp="1"/>
          </p:cNvSpPr>
          <p:nvPr>
            <p:ph type="body" idx="1"/>
          </p:nvPr>
        </p:nvSpPr>
        <p:spPr>
          <a:xfrm>
            <a:off x="571500" y="1170875"/>
            <a:ext cx="11065200" cy="5006100"/>
          </a:xfrm>
          <a:prstGeom prst="rect">
            <a:avLst/>
          </a:prstGeom>
          <a:noFill/>
          <a:ln>
            <a:noFill/>
          </a:ln>
        </p:spPr>
        <p:txBody>
          <a:bodyPr spcFirstLastPara="1" wrap="square" lIns="0" tIns="0" rIns="0" bIns="0" anchor="t" anchorCtr="0">
            <a:noAutofit/>
          </a:bodyPr>
          <a:lstStyle/>
          <a:p>
            <a:pPr marL="0" lvl="2" indent="0" algn="l" rtl="0">
              <a:lnSpc>
                <a:spcPct val="110000"/>
              </a:lnSpc>
              <a:spcBef>
                <a:spcPts val="0"/>
              </a:spcBef>
              <a:spcAft>
                <a:spcPts val="0"/>
              </a:spcAft>
              <a:buClr>
                <a:schemeClr val="lt2"/>
              </a:buClr>
              <a:buSzPts val="2000"/>
              <a:buNone/>
            </a:pPr>
            <a:r>
              <a:rPr lang="en-US" sz="2200" b="1" dirty="0"/>
              <a:t>Secure grants and expand your impact</a:t>
            </a:r>
            <a:endParaRPr sz="2200" b="1" dirty="0"/>
          </a:p>
          <a:p>
            <a:pPr marL="914400" lvl="0" indent="-355600" algn="l" rtl="0">
              <a:lnSpc>
                <a:spcPct val="110000"/>
              </a:lnSpc>
              <a:spcBef>
                <a:spcPts val="1000"/>
              </a:spcBef>
              <a:spcAft>
                <a:spcPts val="0"/>
              </a:spcAft>
              <a:buSzPts val="2000"/>
              <a:buChar char="●"/>
            </a:pPr>
            <a:r>
              <a:rPr lang="en-US" dirty="0"/>
              <a:t>Find any and all community data to make the case for change</a:t>
            </a:r>
            <a:endParaRPr dirty="0"/>
          </a:p>
          <a:p>
            <a:pPr marL="914400" lvl="0" indent="-355600" algn="l" rtl="0">
              <a:lnSpc>
                <a:spcPct val="110000"/>
              </a:lnSpc>
              <a:spcBef>
                <a:spcPts val="1000"/>
              </a:spcBef>
              <a:spcAft>
                <a:spcPts val="0"/>
              </a:spcAft>
              <a:buSzPts val="2000"/>
              <a:buChar char="●"/>
            </a:pPr>
            <a:r>
              <a:rPr lang="en-US" dirty="0"/>
              <a:t>Grants expand your impact</a:t>
            </a:r>
          </a:p>
          <a:p>
            <a:pPr marL="1371600" lvl="1">
              <a:buClr>
                <a:schemeClr val="lt2"/>
              </a:buClr>
              <a:buFont typeface="Helvetica Neue"/>
              <a:buChar char="○"/>
            </a:pPr>
            <a:r>
              <a:rPr lang="en-US" dirty="0"/>
              <a:t>Using your agency’s admin dollars as funding for the municipality’s indirect spending</a:t>
            </a:r>
          </a:p>
          <a:p>
            <a:pPr marL="1358900" lvl="1" indent="-342900">
              <a:buClr>
                <a:schemeClr val="lt2"/>
              </a:buClr>
              <a:buSzPts val="2000"/>
              <a:buFont typeface="Courier New" panose="02070309020205020404" pitchFamily="49" charset="0"/>
              <a:buChar char="o"/>
            </a:pPr>
            <a:r>
              <a:rPr lang="en-US" dirty="0"/>
              <a:t>Small project assistance for Town Manager or HR Director</a:t>
            </a:r>
          </a:p>
          <a:p>
            <a:pPr marL="1358900" lvl="1" indent="-342900">
              <a:buClr>
                <a:schemeClr val="lt2"/>
              </a:buClr>
              <a:buSzPts val="2000"/>
              <a:buFont typeface="Courier New" panose="02070309020205020404" pitchFamily="49" charset="0"/>
              <a:buChar char="o"/>
            </a:pPr>
            <a:r>
              <a:rPr lang="en-US" dirty="0"/>
              <a:t>Add spending capacity to absorb costs from more durable funding sources at the end of the fiscal year</a:t>
            </a:r>
          </a:p>
          <a:p>
            <a:pPr marL="914400" indent="-355600">
              <a:spcBef>
                <a:spcPts val="1000"/>
              </a:spcBef>
              <a:buFont typeface="Helvetica Neue"/>
              <a:buChar char="●"/>
            </a:pPr>
            <a:r>
              <a:rPr lang="en-US" dirty="0"/>
              <a:t>Grant-funded staff</a:t>
            </a:r>
          </a:p>
          <a:p>
            <a:pPr marL="1371600" lvl="1" indent="-355600">
              <a:buFont typeface="Helvetica Neue"/>
              <a:buChar char="●"/>
            </a:pPr>
            <a:r>
              <a:rPr lang="en-US" dirty="0"/>
              <a:t>Still attend staff meetings, get feedback, and generate ideas</a:t>
            </a:r>
          </a:p>
          <a:p>
            <a:pPr marL="342900" lvl="2" indent="-215900" algn="l" rtl="0">
              <a:lnSpc>
                <a:spcPct val="110000"/>
              </a:lnSpc>
              <a:spcBef>
                <a:spcPts val="1000"/>
              </a:spcBef>
              <a:spcAft>
                <a:spcPts val="1000"/>
              </a:spcAft>
              <a:buClr>
                <a:schemeClr val="lt2"/>
              </a:buClr>
              <a:buSzPts val="2000"/>
              <a:buFont typeface="Arial"/>
              <a:buNone/>
            </a:pP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34"/>
          <p:cNvSpPr txBox="1">
            <a:spLocks noGrp="1"/>
          </p:cNvSpPr>
          <p:nvPr>
            <p:ph type="title"/>
          </p:nvPr>
        </p:nvSpPr>
        <p:spPr>
          <a:xfrm>
            <a:off x="5186400" y="1434700"/>
            <a:ext cx="1819200" cy="14232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5400"/>
              <a:buFont typeface="Georgia"/>
              <a:buNone/>
            </a:pPr>
            <a:r>
              <a:rPr lang="en-US" sz="5700"/>
              <a:t>Q&amp;A</a:t>
            </a:r>
            <a:endParaRPr sz="5700"/>
          </a:p>
        </p:txBody>
      </p:sp>
      <p:sp>
        <p:nvSpPr>
          <p:cNvPr id="394" name="Google Shape;394;p34"/>
          <p:cNvSpPr txBox="1"/>
          <p:nvPr/>
        </p:nvSpPr>
        <p:spPr>
          <a:xfrm>
            <a:off x="3290850" y="3429000"/>
            <a:ext cx="5610300" cy="1932300"/>
          </a:xfrm>
          <a:prstGeom prst="rect">
            <a:avLst/>
          </a:prstGeom>
          <a:noFill/>
          <a:ln w="19050" cap="flat" cmpd="sng">
            <a:solidFill>
              <a:schemeClr val="dk2"/>
            </a:solidFill>
            <a:prstDash val="solid"/>
            <a:round/>
            <a:headEnd type="none" w="sm" len="sm"/>
            <a:tailEnd type="none" w="sm" len="sm"/>
          </a:ln>
        </p:spPr>
        <p:txBody>
          <a:bodyPr spcFirstLastPara="1" wrap="square" lIns="274300" tIns="274300" rIns="274300" bIns="274300" anchor="t" anchorCtr="0">
            <a:spAutoFit/>
          </a:bodyPr>
          <a:lstStyle/>
          <a:p>
            <a:pPr marL="0" lvl="0" indent="0" algn="l" rtl="0">
              <a:lnSpc>
                <a:spcPct val="110000"/>
              </a:lnSpc>
              <a:spcBef>
                <a:spcPts val="0"/>
              </a:spcBef>
              <a:spcAft>
                <a:spcPts val="0"/>
              </a:spcAft>
              <a:buNone/>
            </a:pPr>
            <a:r>
              <a:rPr lang="en-US" sz="1500" b="1">
                <a:solidFill>
                  <a:srgbClr val="B58D54"/>
                </a:solidFill>
                <a:latin typeface="Helvetica Neue"/>
                <a:ea typeface="Helvetica Neue"/>
                <a:cs typeface="Helvetica Neue"/>
                <a:sym typeface="Helvetica Neue"/>
              </a:rPr>
              <a:t>FOLLOW-UP QUESTIONS</a:t>
            </a:r>
            <a:endParaRPr sz="1500" b="1">
              <a:solidFill>
                <a:srgbClr val="B58D54"/>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endParaRPr sz="1500">
              <a:solidFill>
                <a:schemeClr val="lt1"/>
              </a:solidFill>
              <a:latin typeface="Helvetica Neue"/>
              <a:ea typeface="Helvetica Neue"/>
              <a:cs typeface="Helvetica Neue"/>
              <a:sym typeface="Helvetica Neue"/>
            </a:endParaRPr>
          </a:p>
          <a:p>
            <a:pPr marL="0" lvl="0" indent="0" algn="l" rtl="0">
              <a:lnSpc>
                <a:spcPct val="110000"/>
              </a:lnSpc>
              <a:spcBef>
                <a:spcPts val="0"/>
              </a:spcBef>
              <a:spcAft>
                <a:spcPts val="0"/>
              </a:spcAft>
              <a:buNone/>
            </a:pPr>
            <a:r>
              <a:rPr lang="en-US" sz="1800" b="1">
                <a:solidFill>
                  <a:schemeClr val="lt1"/>
                </a:solidFill>
                <a:latin typeface="Helvetica Neue"/>
                <a:ea typeface="Helvetica Neue"/>
                <a:cs typeface="Helvetica Neue"/>
                <a:sym typeface="Helvetica Neue"/>
              </a:rPr>
              <a:t>Timothy McDonald</a:t>
            </a:r>
            <a:endParaRPr sz="1800" b="1">
              <a:solidFill>
                <a:schemeClr val="lt1"/>
              </a:solidFill>
              <a:latin typeface="Helvetica Neue"/>
              <a:ea typeface="Helvetica Neue"/>
              <a:cs typeface="Helvetica Neue"/>
              <a:sym typeface="Helvetica Neue"/>
            </a:endParaRPr>
          </a:p>
          <a:p>
            <a:pPr marL="0" lvl="0" indent="0" algn="l" rtl="0">
              <a:lnSpc>
                <a:spcPct val="110000"/>
              </a:lnSpc>
              <a:spcBef>
                <a:spcPts val="500"/>
              </a:spcBef>
              <a:spcAft>
                <a:spcPts val="0"/>
              </a:spcAft>
              <a:buNone/>
            </a:pPr>
            <a:r>
              <a:rPr lang="en-US">
                <a:solidFill>
                  <a:srgbClr val="E1E1E1"/>
                </a:solidFill>
                <a:latin typeface="Helvetica Neue"/>
                <a:ea typeface="Helvetica Neue"/>
                <a:cs typeface="Helvetica Neue"/>
                <a:sym typeface="Helvetica Neue"/>
              </a:rPr>
              <a:t>Director, Needham Department of Health and Human Services</a:t>
            </a:r>
            <a:endParaRPr>
              <a:solidFill>
                <a:srgbClr val="E1E1E1"/>
              </a:solidFill>
              <a:latin typeface="Helvetica Neue"/>
              <a:ea typeface="Helvetica Neue"/>
              <a:cs typeface="Helvetica Neue"/>
              <a:sym typeface="Helvetica Neue"/>
            </a:endParaRPr>
          </a:p>
          <a:p>
            <a:pPr marL="0" lvl="0" indent="0" algn="l" rtl="0">
              <a:lnSpc>
                <a:spcPct val="110000"/>
              </a:lnSpc>
              <a:spcBef>
                <a:spcPts val="500"/>
              </a:spcBef>
              <a:spcAft>
                <a:spcPts val="0"/>
              </a:spcAft>
              <a:buNone/>
            </a:pPr>
            <a:r>
              <a:rPr lang="en-US" sz="1300" u="sng">
                <a:solidFill>
                  <a:schemeClr val="hlink"/>
                </a:solidFill>
                <a:latin typeface="Helvetica Neue"/>
                <a:ea typeface="Helvetica Neue"/>
                <a:cs typeface="Helvetica Neue"/>
                <a:sym typeface="Helvetica Neue"/>
                <a:hlinkClick r:id="rId3"/>
              </a:rPr>
              <a:t>tmcdonald@needhamma.gov</a:t>
            </a:r>
            <a:endParaRPr sz="26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3"/>
          <p:cNvSpPr txBox="1">
            <a:spLocks noGrp="1"/>
          </p:cNvSpPr>
          <p:nvPr>
            <p:ph type="title"/>
          </p:nvPr>
        </p:nvSpPr>
        <p:spPr>
          <a:xfrm>
            <a:off x="1518150" y="1737150"/>
            <a:ext cx="9155700" cy="33837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lt1"/>
              </a:buClr>
              <a:buSzPts val="4400"/>
              <a:buFont typeface="Georgia"/>
              <a:buNone/>
            </a:pPr>
            <a:r>
              <a:rPr lang="en-US" i="1"/>
              <a:t>“Don't tell me what you value, show me your budget, and I'll tell you what you value.”</a:t>
            </a:r>
            <a:br>
              <a:rPr lang="en-US"/>
            </a:br>
            <a:br>
              <a:rPr lang="en-US"/>
            </a:br>
            <a:r>
              <a:rPr lang="en-US">
                <a:solidFill>
                  <a:schemeClr val="dk2"/>
                </a:solidFill>
              </a:rPr>
              <a:t>     </a:t>
            </a:r>
            <a:r>
              <a:rPr lang="en-US"/>
              <a:t>Joe Biden</a:t>
            </a:r>
            <a:endParaRPr/>
          </a:p>
        </p:txBody>
      </p:sp>
      <p:sp>
        <p:nvSpPr>
          <p:cNvPr id="134" name="Google Shape;134;p3"/>
          <p:cNvSpPr/>
          <p:nvPr/>
        </p:nvSpPr>
        <p:spPr>
          <a:xfrm>
            <a:off x="1518150" y="4590250"/>
            <a:ext cx="548700" cy="29400"/>
          </a:xfrm>
          <a:prstGeom prst="rect">
            <a:avLst/>
          </a:prstGeom>
          <a:solidFill>
            <a:srgbClr val="B58D5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B58D54"/>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5"/>
          <p:cNvSpPr txBox="1">
            <a:spLocks noGrp="1"/>
          </p:cNvSpPr>
          <p:nvPr>
            <p:ph type="title"/>
          </p:nvPr>
        </p:nvSpPr>
        <p:spPr>
          <a:xfrm>
            <a:off x="571500" y="2233999"/>
            <a:ext cx="11049000" cy="17550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002B5C"/>
              </a:buClr>
              <a:buSzPts val="4400"/>
              <a:buFont typeface="Georgia"/>
              <a:buNone/>
            </a:pPr>
            <a:r>
              <a:rPr lang="en-US">
                <a:latin typeface="Bookman Old Style"/>
                <a:ea typeface="Bookman Old Style"/>
                <a:cs typeface="Bookman Old Style"/>
                <a:sym typeface="Bookman Old Style"/>
              </a:rPr>
              <a:t>Managing a Budget:</a:t>
            </a:r>
            <a:endParaRPr>
              <a:latin typeface="Bookman Old Style"/>
              <a:ea typeface="Bookman Old Style"/>
              <a:cs typeface="Bookman Old Style"/>
              <a:sym typeface="Bookman Old Style"/>
            </a:endParaRPr>
          </a:p>
          <a:p>
            <a:pPr marL="0" lvl="0" indent="0" algn="l" rtl="0">
              <a:lnSpc>
                <a:spcPct val="90000"/>
              </a:lnSpc>
              <a:spcBef>
                <a:spcPts val="2000"/>
              </a:spcBef>
              <a:spcAft>
                <a:spcPts val="0"/>
              </a:spcAft>
              <a:buClr>
                <a:srgbClr val="002B5C"/>
              </a:buClr>
              <a:buSzPts val="4400"/>
              <a:buFont typeface="Georgia"/>
              <a:buNone/>
            </a:pPr>
            <a:r>
              <a:rPr lang="en-US" sz="3300" b="0" i="1">
                <a:solidFill>
                  <a:schemeClr val="lt2"/>
                </a:solidFill>
                <a:latin typeface="Bookman Old Style"/>
                <a:ea typeface="Bookman Old Style"/>
                <a:cs typeface="Bookman Old Style"/>
                <a:sym typeface="Bookman Old Style"/>
              </a:rPr>
              <a:t>Step 1: Know your system</a:t>
            </a:r>
            <a:endParaRPr sz="3300" b="0" i="1">
              <a:solidFill>
                <a:schemeClr val="lt2"/>
              </a:solidFill>
              <a:latin typeface="Bookman Old Style"/>
              <a:ea typeface="Bookman Old Style"/>
              <a:cs typeface="Bookman Old Style"/>
              <a:sym typeface="Bookman Old Style"/>
            </a:endParaRPr>
          </a:p>
          <a:p>
            <a:pPr marL="0" lvl="0" indent="0" algn="l" rtl="0">
              <a:lnSpc>
                <a:spcPct val="90000"/>
              </a:lnSpc>
              <a:spcBef>
                <a:spcPts val="1000"/>
              </a:spcBef>
              <a:spcAft>
                <a:spcPts val="0"/>
              </a:spcAft>
              <a:buClr>
                <a:srgbClr val="002B5C"/>
              </a:buClr>
              <a:buSzPts val="4400"/>
              <a:buFont typeface="Georgia"/>
              <a:buNone/>
            </a:pPr>
            <a:r>
              <a:rPr lang="en-US" sz="3300" b="0" i="1">
                <a:solidFill>
                  <a:schemeClr val="lt2"/>
                </a:solidFill>
                <a:latin typeface="Bookman Old Style"/>
                <a:ea typeface="Bookman Old Style"/>
                <a:cs typeface="Bookman Old Style"/>
                <a:sym typeface="Bookman Old Style"/>
              </a:rPr>
              <a:t>Step 2: Know your budget resources</a:t>
            </a:r>
            <a:endParaRPr sz="3300" b="0" i="1">
              <a:solidFill>
                <a:schemeClr val="lt2"/>
              </a:solidFill>
              <a:latin typeface="Bookman Old Style"/>
              <a:ea typeface="Bookman Old Style"/>
              <a:cs typeface="Bookman Old Style"/>
              <a:sym typeface="Bookman Old Styl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3f6e90cb93f_0_104"/>
          <p:cNvSpPr txBox="1">
            <a:spLocks noGrp="1"/>
          </p:cNvSpPr>
          <p:nvPr>
            <p:ph type="body" idx="1"/>
          </p:nvPr>
        </p:nvSpPr>
        <p:spPr>
          <a:xfrm>
            <a:off x="571500" y="1285175"/>
            <a:ext cx="11065200" cy="759600"/>
          </a:xfrm>
          <a:prstGeom prst="rect">
            <a:avLst/>
          </a:prstGeom>
          <a:noFill/>
          <a:ln>
            <a:noFill/>
          </a:ln>
        </p:spPr>
        <p:txBody>
          <a:bodyPr spcFirstLastPara="1" wrap="square" lIns="0" tIns="0" rIns="0" bIns="0" anchor="t" anchorCtr="0">
            <a:noAutofit/>
          </a:bodyPr>
          <a:lstStyle/>
          <a:p>
            <a:pPr marL="0" lvl="2" indent="0" algn="l" rtl="0">
              <a:lnSpc>
                <a:spcPct val="110000"/>
              </a:lnSpc>
              <a:spcBef>
                <a:spcPts val="0"/>
              </a:spcBef>
              <a:spcAft>
                <a:spcPts val="1000"/>
              </a:spcAft>
              <a:buClr>
                <a:schemeClr val="lt2"/>
              </a:buClr>
              <a:buSzPts val="2000"/>
              <a:buNone/>
            </a:pPr>
            <a:r>
              <a:rPr lang="en-US"/>
              <a:t>Your form of municipal government decides how readily you can amend an operating budget and how often funding can be appropriated.</a:t>
            </a:r>
            <a:endParaRPr/>
          </a:p>
        </p:txBody>
      </p:sp>
      <p:sp>
        <p:nvSpPr>
          <p:cNvPr id="146" name="Google Shape;146;g3f6e90cb93f_0_104"/>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rgbClr val="002B5C"/>
              </a:buClr>
              <a:buSzPts val="2800"/>
              <a:buFont typeface="Georgia"/>
              <a:buNone/>
            </a:pPr>
            <a:r>
              <a:rPr lang="en-US"/>
              <a:t>Step 1: </a:t>
            </a:r>
            <a:r>
              <a:rPr lang="en-US" i="1"/>
              <a:t>Know Your System</a:t>
            </a:r>
            <a:endParaRPr i="1"/>
          </a:p>
        </p:txBody>
      </p:sp>
      <p:sp>
        <p:nvSpPr>
          <p:cNvPr id="147" name="Google Shape;147;g3f6e90cb93f_0_104"/>
          <p:cNvSpPr txBox="1"/>
          <p:nvPr/>
        </p:nvSpPr>
        <p:spPr>
          <a:xfrm>
            <a:off x="571500" y="2263775"/>
            <a:ext cx="5321700" cy="3520500"/>
          </a:xfrm>
          <a:prstGeom prst="rect">
            <a:avLst/>
          </a:prstGeom>
          <a:noFill/>
          <a:ln w="9525" cap="flat" cmpd="sng">
            <a:solidFill>
              <a:srgbClr val="A6A6A6"/>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p:txBody>
      </p:sp>
      <p:sp>
        <p:nvSpPr>
          <p:cNvPr id="148" name="Google Shape;148;g3f6e90cb93f_0_104"/>
          <p:cNvSpPr txBox="1"/>
          <p:nvPr/>
        </p:nvSpPr>
        <p:spPr>
          <a:xfrm>
            <a:off x="571500" y="2263775"/>
            <a:ext cx="5321700" cy="633300"/>
          </a:xfrm>
          <a:prstGeom prst="rect">
            <a:avLst/>
          </a:prstGeom>
          <a:solidFill>
            <a:srgbClr val="002B5C"/>
          </a:solidFill>
          <a:ln>
            <a:noFill/>
          </a:ln>
        </p:spPr>
        <p:txBody>
          <a:bodyPr spcFirstLastPara="1" wrap="square" lIns="182875" tIns="182875" rIns="182875" bIns="182875" anchor="t" anchorCtr="0">
            <a:noAutofit/>
          </a:bodyPr>
          <a:lstStyle/>
          <a:p>
            <a:pPr marL="0" lvl="0" indent="0" algn="l" rtl="0">
              <a:spcBef>
                <a:spcPts val="0"/>
              </a:spcBef>
              <a:spcAft>
                <a:spcPts val="0"/>
              </a:spcAft>
              <a:buNone/>
            </a:pPr>
            <a:r>
              <a:rPr lang="en-US" sz="1800" b="1">
                <a:solidFill>
                  <a:schemeClr val="lt1"/>
                </a:solidFill>
                <a:latin typeface="Helvetica Neue"/>
                <a:ea typeface="Helvetica Neue"/>
                <a:cs typeface="Helvetica Neue"/>
                <a:sym typeface="Helvetica Neue"/>
              </a:rPr>
              <a:t>Town Model</a:t>
            </a:r>
            <a:endParaRPr sz="1800" b="1">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457200" lvl="0" indent="-234950" algn="l" rtl="0">
              <a:spcBef>
                <a:spcPts val="0"/>
              </a:spcBef>
              <a:spcAft>
                <a:spcPts val="0"/>
              </a:spcAft>
              <a:buClr>
                <a:srgbClr val="B58D54"/>
              </a:buClr>
              <a:buSzPts val="100"/>
              <a:buFont typeface="Helvetica Neue"/>
              <a:buChar char="●"/>
            </a:pPr>
            <a:endParaRPr sz="100">
              <a:solidFill>
                <a:srgbClr val="00295C"/>
              </a:solidFill>
              <a:latin typeface="Helvetica Neue"/>
              <a:ea typeface="Helvetica Neue"/>
              <a:cs typeface="Helvetica Neue"/>
              <a:sym typeface="Helvetica Neue"/>
            </a:endParaRPr>
          </a:p>
          <a:p>
            <a:pPr marL="457200" lvl="0" indent="-355600" algn="l" rtl="0">
              <a:spcBef>
                <a:spcPts val="1000"/>
              </a:spcBef>
              <a:spcAft>
                <a:spcPts val="0"/>
              </a:spcAft>
              <a:buClr>
                <a:srgbClr val="B58D54"/>
              </a:buClr>
              <a:buSzPts val="2000"/>
              <a:buFont typeface="Helvetica Neue"/>
              <a:buChar char="●"/>
            </a:pPr>
            <a:r>
              <a:rPr lang="en-US" sz="2000">
                <a:solidFill>
                  <a:srgbClr val="00295C"/>
                </a:solidFill>
                <a:latin typeface="Helvetica Neue"/>
                <a:ea typeface="Helvetica Neue"/>
                <a:cs typeface="Helvetica Neue"/>
                <a:sym typeface="Helvetica Neue"/>
              </a:rPr>
              <a:t>Town Meeting is the legislative body</a:t>
            </a:r>
            <a:endParaRPr sz="2000">
              <a:solidFill>
                <a:srgbClr val="00295C"/>
              </a:solidFill>
              <a:latin typeface="Helvetica Neue"/>
              <a:ea typeface="Helvetica Neue"/>
              <a:cs typeface="Helvetica Neue"/>
              <a:sym typeface="Helvetica Neue"/>
            </a:endParaRPr>
          </a:p>
          <a:p>
            <a:pPr marL="457200" lvl="0" indent="-355600" algn="l" rtl="0">
              <a:spcBef>
                <a:spcPts val="1500"/>
              </a:spcBef>
              <a:spcAft>
                <a:spcPts val="0"/>
              </a:spcAft>
              <a:buClr>
                <a:srgbClr val="B58D54"/>
              </a:buClr>
              <a:buSzPts val="2000"/>
              <a:buFont typeface="Helvetica Neue"/>
              <a:buChar char="●"/>
            </a:pPr>
            <a:r>
              <a:rPr lang="en-US" sz="2000">
                <a:solidFill>
                  <a:srgbClr val="00295C"/>
                </a:solidFill>
                <a:latin typeface="Helvetica Neue"/>
                <a:ea typeface="Helvetica Neue"/>
                <a:cs typeface="Helvetica Neue"/>
                <a:sym typeface="Helvetica Neue"/>
              </a:rPr>
              <a:t>Difficult to revise budgets</a:t>
            </a:r>
            <a:endParaRPr sz="2000">
              <a:solidFill>
                <a:srgbClr val="00295C"/>
              </a:solidFill>
              <a:latin typeface="Helvetica Neue"/>
              <a:ea typeface="Helvetica Neue"/>
              <a:cs typeface="Helvetica Neue"/>
              <a:sym typeface="Helvetica Neue"/>
            </a:endParaRPr>
          </a:p>
          <a:p>
            <a:pPr marL="457200" lvl="0" indent="-355600" algn="l" rtl="0">
              <a:spcBef>
                <a:spcPts val="1500"/>
              </a:spcBef>
              <a:spcAft>
                <a:spcPts val="1500"/>
              </a:spcAft>
              <a:buClr>
                <a:srgbClr val="B58D54"/>
              </a:buClr>
              <a:buSzPts val="2000"/>
              <a:buFont typeface="Helvetica Neue"/>
              <a:buChar char="●"/>
            </a:pPr>
            <a:r>
              <a:rPr lang="en-US" sz="2000">
                <a:solidFill>
                  <a:srgbClr val="00295C"/>
                </a:solidFill>
                <a:latin typeface="Helvetica Neue"/>
                <a:ea typeface="Helvetica Neue"/>
                <a:cs typeface="Helvetica Neue"/>
                <a:sym typeface="Helvetica Neue"/>
              </a:rPr>
              <a:t>What you don't get in the base budget, you likely can't add until next fiscal year</a:t>
            </a:r>
            <a:endParaRPr sz="2000">
              <a:solidFill>
                <a:srgbClr val="00295C"/>
              </a:solidFill>
              <a:latin typeface="Helvetica Neue"/>
              <a:ea typeface="Helvetica Neue"/>
              <a:cs typeface="Helvetica Neue"/>
              <a:sym typeface="Helvetica Neue"/>
            </a:endParaRPr>
          </a:p>
        </p:txBody>
      </p:sp>
      <p:sp>
        <p:nvSpPr>
          <p:cNvPr id="149" name="Google Shape;149;g3f6e90cb93f_0_104"/>
          <p:cNvSpPr txBox="1"/>
          <p:nvPr/>
        </p:nvSpPr>
        <p:spPr>
          <a:xfrm>
            <a:off x="6315075" y="2263775"/>
            <a:ext cx="5321700" cy="3517800"/>
          </a:xfrm>
          <a:prstGeom prst="rect">
            <a:avLst/>
          </a:prstGeom>
          <a:noFill/>
          <a:ln w="9525" cap="flat" cmpd="sng">
            <a:solidFill>
              <a:srgbClr val="A6A6A6"/>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p:txBody>
      </p:sp>
      <p:sp>
        <p:nvSpPr>
          <p:cNvPr id="150" name="Google Shape;150;g3f6e90cb93f_0_104"/>
          <p:cNvSpPr txBox="1"/>
          <p:nvPr/>
        </p:nvSpPr>
        <p:spPr>
          <a:xfrm>
            <a:off x="6315075" y="2263775"/>
            <a:ext cx="5321700" cy="633300"/>
          </a:xfrm>
          <a:prstGeom prst="rect">
            <a:avLst/>
          </a:prstGeom>
          <a:solidFill>
            <a:srgbClr val="002B5C"/>
          </a:solidFill>
          <a:ln>
            <a:noFill/>
          </a:ln>
        </p:spPr>
        <p:txBody>
          <a:bodyPr spcFirstLastPara="1" wrap="square" lIns="182875" tIns="182875" rIns="182875" bIns="182875" anchor="t" anchorCtr="0">
            <a:noAutofit/>
          </a:bodyPr>
          <a:lstStyle/>
          <a:p>
            <a:pPr marL="0" lvl="0" indent="0" algn="l" rtl="0">
              <a:spcBef>
                <a:spcPts val="0"/>
              </a:spcBef>
              <a:spcAft>
                <a:spcPts val="0"/>
              </a:spcAft>
              <a:buNone/>
            </a:pPr>
            <a:r>
              <a:rPr lang="en-US" sz="1800" b="1">
                <a:solidFill>
                  <a:schemeClr val="lt1"/>
                </a:solidFill>
                <a:latin typeface="Helvetica Neue"/>
                <a:ea typeface="Helvetica Neue"/>
                <a:cs typeface="Helvetica Neue"/>
                <a:sym typeface="Helvetica Neue"/>
              </a:rPr>
              <a:t>City Council</a:t>
            </a:r>
            <a:endParaRPr sz="1800" b="1">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1800" b="1">
              <a:solidFill>
                <a:srgbClr val="00295C"/>
              </a:solidFill>
              <a:latin typeface="Helvetica Neue"/>
              <a:ea typeface="Helvetica Neue"/>
              <a:cs typeface="Helvetica Neue"/>
              <a:sym typeface="Helvetica Neue"/>
            </a:endParaRPr>
          </a:p>
          <a:p>
            <a:pPr marL="457200" lvl="0" indent="-234950" algn="l" rtl="0">
              <a:spcBef>
                <a:spcPts val="0"/>
              </a:spcBef>
              <a:spcAft>
                <a:spcPts val="0"/>
              </a:spcAft>
              <a:buClr>
                <a:srgbClr val="B58D54"/>
              </a:buClr>
              <a:buSzPts val="100"/>
              <a:buFont typeface="Helvetica Neue"/>
              <a:buChar char="●"/>
            </a:pPr>
            <a:endParaRPr sz="100">
              <a:solidFill>
                <a:srgbClr val="00295C"/>
              </a:solidFill>
              <a:latin typeface="Helvetica Neue"/>
              <a:ea typeface="Helvetica Neue"/>
              <a:cs typeface="Helvetica Neue"/>
              <a:sym typeface="Helvetica Neue"/>
            </a:endParaRPr>
          </a:p>
          <a:p>
            <a:pPr marL="457200" lvl="0" indent="-355600" algn="l" rtl="0">
              <a:spcBef>
                <a:spcPts val="1000"/>
              </a:spcBef>
              <a:spcAft>
                <a:spcPts val="0"/>
              </a:spcAft>
              <a:buClr>
                <a:srgbClr val="B58D54"/>
              </a:buClr>
              <a:buSzPts val="2000"/>
              <a:buFont typeface="Helvetica Neue"/>
              <a:buChar char="●"/>
            </a:pPr>
            <a:r>
              <a:rPr lang="en-US" sz="2000">
                <a:solidFill>
                  <a:srgbClr val="00295C"/>
                </a:solidFill>
                <a:latin typeface="Helvetica Neue"/>
                <a:ea typeface="Helvetica Neue"/>
                <a:cs typeface="Helvetica Neue"/>
                <a:sym typeface="Helvetica Neue"/>
              </a:rPr>
              <a:t>Slightly different from Town model</a:t>
            </a:r>
            <a:endParaRPr sz="2000">
              <a:solidFill>
                <a:srgbClr val="00295C"/>
              </a:solidFill>
              <a:latin typeface="Helvetica Neue"/>
              <a:ea typeface="Helvetica Neue"/>
              <a:cs typeface="Helvetica Neue"/>
              <a:sym typeface="Helvetica Neue"/>
            </a:endParaRPr>
          </a:p>
          <a:p>
            <a:pPr marL="457200" lvl="0" indent="-355600" algn="l" rtl="0">
              <a:spcBef>
                <a:spcPts val="1500"/>
              </a:spcBef>
              <a:spcAft>
                <a:spcPts val="0"/>
              </a:spcAft>
              <a:buClr>
                <a:srgbClr val="B58D54"/>
              </a:buClr>
              <a:buSzPts val="2000"/>
              <a:buFont typeface="Helvetica Neue"/>
              <a:buChar char="●"/>
            </a:pPr>
            <a:r>
              <a:rPr lang="en-US" sz="2000">
                <a:solidFill>
                  <a:srgbClr val="00295C"/>
                </a:solidFill>
                <a:latin typeface="Helvetica Neue"/>
                <a:ea typeface="Helvetica Neue"/>
                <a:cs typeface="Helvetica Neue"/>
                <a:sym typeface="Helvetica Neue"/>
              </a:rPr>
              <a:t>More frequent meetings</a:t>
            </a:r>
            <a:endParaRPr sz="2000">
              <a:solidFill>
                <a:srgbClr val="00295C"/>
              </a:solidFill>
              <a:latin typeface="Helvetica Neue"/>
              <a:ea typeface="Helvetica Neue"/>
              <a:cs typeface="Helvetica Neue"/>
              <a:sym typeface="Helvetica Neue"/>
            </a:endParaRPr>
          </a:p>
          <a:p>
            <a:pPr marL="457200" lvl="0" indent="-355600" algn="l" rtl="0">
              <a:spcBef>
                <a:spcPts val="1500"/>
              </a:spcBef>
              <a:spcAft>
                <a:spcPts val="0"/>
              </a:spcAft>
              <a:buClr>
                <a:srgbClr val="B58D54"/>
              </a:buClr>
              <a:buSzPts val="2000"/>
              <a:buFont typeface="Helvetica Neue"/>
              <a:buChar char="●"/>
            </a:pPr>
            <a:r>
              <a:rPr lang="en-US" sz="2000">
                <a:solidFill>
                  <a:srgbClr val="00295C"/>
                </a:solidFill>
                <a:latin typeface="Helvetica Neue"/>
                <a:ea typeface="Helvetica Neue"/>
                <a:cs typeface="Helvetica Neue"/>
                <a:sym typeface="Helvetica Neue"/>
              </a:rPr>
              <a:t>Easier to amend existing budgets</a:t>
            </a:r>
            <a:endParaRPr sz="2000">
              <a:solidFill>
                <a:srgbClr val="00295C"/>
              </a:solidFill>
              <a:latin typeface="Helvetica Neue"/>
              <a:ea typeface="Helvetica Neue"/>
              <a:cs typeface="Helvetica Neue"/>
              <a:sym typeface="Helvetica Neue"/>
            </a:endParaRPr>
          </a:p>
          <a:p>
            <a:pPr marL="457200" lvl="0" indent="-355600" algn="l" rtl="0">
              <a:spcBef>
                <a:spcPts val="1500"/>
              </a:spcBef>
              <a:spcAft>
                <a:spcPts val="1500"/>
              </a:spcAft>
              <a:buClr>
                <a:srgbClr val="B58D54"/>
              </a:buClr>
              <a:buSzPts val="2000"/>
              <a:buFont typeface="Helvetica Neue"/>
              <a:buChar char="●"/>
            </a:pPr>
            <a:r>
              <a:rPr lang="en-US" sz="2000">
                <a:solidFill>
                  <a:srgbClr val="00295C"/>
                </a:solidFill>
                <a:latin typeface="Helvetica Neue"/>
                <a:ea typeface="Helvetica Neue"/>
                <a:cs typeface="Helvetica Neue"/>
                <a:sym typeface="Helvetica Neue"/>
              </a:rPr>
              <a:t>You can be more opportunistic, but you also have to be ready to justify an ask on short notice</a:t>
            </a:r>
            <a:endParaRPr sz="2000">
              <a:solidFill>
                <a:srgbClr val="00295C"/>
              </a:solidFill>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8"/>
          <p:cNvSpPr txBox="1">
            <a:spLocks noGrp="1"/>
          </p:cNvSpPr>
          <p:nvPr>
            <p:ph type="body" idx="1"/>
          </p:nvPr>
        </p:nvSpPr>
        <p:spPr>
          <a:xfrm>
            <a:off x="571500" y="1289304"/>
            <a:ext cx="11065200" cy="1962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2200" b="1"/>
              <a:t>What is a budget?</a:t>
            </a:r>
            <a:endParaRPr sz="2200" b="1"/>
          </a:p>
          <a:p>
            <a:pPr marL="914400" lvl="0" indent="-355600" algn="l" rtl="0">
              <a:spcBef>
                <a:spcPts val="1000"/>
              </a:spcBef>
              <a:spcAft>
                <a:spcPts val="0"/>
              </a:spcAft>
              <a:buSzPts val="2000"/>
              <a:buChar char="●"/>
            </a:pPr>
            <a:r>
              <a:rPr lang="en-US"/>
              <a:t>The money available for, required for, or assigned to a particular purpose</a:t>
            </a:r>
            <a:endParaRPr/>
          </a:p>
          <a:p>
            <a:pPr marL="914400" lvl="0" indent="-355600" algn="l" rtl="0">
              <a:spcBef>
                <a:spcPts val="1000"/>
              </a:spcBef>
              <a:spcAft>
                <a:spcPts val="0"/>
              </a:spcAft>
              <a:buSzPts val="2000"/>
              <a:buChar char="●"/>
            </a:pPr>
            <a:r>
              <a:rPr lang="en-US"/>
              <a:t>The tools you have the finance your program</a:t>
            </a:r>
            <a:endParaRPr/>
          </a:p>
          <a:p>
            <a:pPr marL="914400" lvl="0" indent="-355600" algn="l" rtl="0">
              <a:spcBef>
                <a:spcPts val="1000"/>
              </a:spcBef>
              <a:spcAft>
                <a:spcPts val="1000"/>
              </a:spcAft>
              <a:buSzPts val="2000"/>
              <a:buChar char="●"/>
            </a:pPr>
            <a:r>
              <a:rPr lang="en-US"/>
              <a:t>Different categories give you different kinds of flexibility</a:t>
            </a:r>
            <a:endParaRPr/>
          </a:p>
        </p:txBody>
      </p:sp>
      <p:sp>
        <p:nvSpPr>
          <p:cNvPr id="157" name="Google Shape;157;p8"/>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lt2"/>
              </a:buClr>
              <a:buSzPts val="2800"/>
              <a:buFont typeface="Georgia"/>
              <a:buNone/>
            </a:pPr>
            <a:r>
              <a:rPr lang="en-US">
                <a:solidFill>
                  <a:schemeClr val="lt2"/>
                </a:solidFill>
              </a:rPr>
              <a:t>Step 2: </a:t>
            </a:r>
            <a:r>
              <a:rPr lang="en-US" i="1">
                <a:solidFill>
                  <a:schemeClr val="lt2"/>
                </a:solidFill>
              </a:rPr>
              <a:t>Know Your Budget Resources</a:t>
            </a:r>
            <a:endParaRPr/>
          </a:p>
        </p:txBody>
      </p:sp>
      <p:graphicFrame>
        <p:nvGraphicFramePr>
          <p:cNvPr id="158" name="Google Shape;158;p8"/>
          <p:cNvGraphicFramePr/>
          <p:nvPr/>
        </p:nvGraphicFramePr>
        <p:xfrm>
          <a:off x="1676400" y="3252200"/>
          <a:ext cx="2266950" cy="396210"/>
        </p:xfrm>
        <a:graphic>
          <a:graphicData uri="http://schemas.openxmlformats.org/drawingml/2006/table">
            <a:tbl>
              <a:tblPr>
                <a:noFill/>
                <a:tableStyleId>{129AF21A-486F-4959-8448-CBF4B9E8DF88}</a:tableStyleId>
              </a:tblPr>
              <a:tblGrid>
                <a:gridCol w="226695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b="1">
                          <a:solidFill>
                            <a:srgbClr val="00295C"/>
                          </a:solidFill>
                          <a:latin typeface="Helvetica Neue"/>
                          <a:ea typeface="Helvetica Neue"/>
                          <a:cs typeface="Helvetica Neue"/>
                          <a:sym typeface="Helvetica Neue"/>
                        </a:rPr>
                        <a:t>Operating</a:t>
                      </a:r>
                      <a:endParaRPr b="1">
                        <a:solidFill>
                          <a:srgbClr val="00295C"/>
                        </a:solidFill>
                        <a:latin typeface="Helvetica Neue"/>
                        <a:ea typeface="Helvetica Neue"/>
                        <a:cs typeface="Helvetica Neue"/>
                        <a:sym typeface="Helvetica Neue"/>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CEAA78"/>
                    </a:solidFill>
                  </a:tcPr>
                </a:tc>
                <a:extLst>
                  <a:ext uri="{0D108BD9-81ED-4DB2-BD59-A6C34878D82A}">
                    <a16:rowId xmlns:a16="http://schemas.microsoft.com/office/drawing/2014/main" val="10000"/>
                  </a:ext>
                </a:extLst>
              </a:tr>
            </a:tbl>
          </a:graphicData>
        </a:graphic>
      </p:graphicFrame>
      <p:graphicFrame>
        <p:nvGraphicFramePr>
          <p:cNvPr id="159" name="Google Shape;159;p8"/>
          <p:cNvGraphicFramePr/>
          <p:nvPr/>
        </p:nvGraphicFramePr>
        <p:xfrm>
          <a:off x="1676400" y="3871325"/>
          <a:ext cx="2266950" cy="396210"/>
        </p:xfrm>
        <a:graphic>
          <a:graphicData uri="http://schemas.openxmlformats.org/drawingml/2006/table">
            <a:tbl>
              <a:tblPr>
                <a:noFill/>
                <a:tableStyleId>{129AF21A-486F-4959-8448-CBF4B9E8DF88}</a:tableStyleId>
              </a:tblPr>
              <a:tblGrid>
                <a:gridCol w="226695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b="1">
                          <a:solidFill>
                            <a:srgbClr val="00295C"/>
                          </a:solidFill>
                          <a:latin typeface="Helvetica Neue"/>
                          <a:ea typeface="Helvetica Neue"/>
                          <a:cs typeface="Helvetica Neue"/>
                          <a:sym typeface="Helvetica Neue"/>
                        </a:rPr>
                        <a:t>Capital</a:t>
                      </a:r>
                      <a:endParaRPr b="1">
                        <a:solidFill>
                          <a:srgbClr val="00295C"/>
                        </a:solidFill>
                        <a:latin typeface="Helvetica Neue"/>
                        <a:ea typeface="Helvetica Neue"/>
                        <a:cs typeface="Helvetica Neue"/>
                        <a:sym typeface="Helvetica Neue"/>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CEAA78"/>
                    </a:solidFill>
                  </a:tcPr>
                </a:tc>
                <a:extLst>
                  <a:ext uri="{0D108BD9-81ED-4DB2-BD59-A6C34878D82A}">
                    <a16:rowId xmlns:a16="http://schemas.microsoft.com/office/drawing/2014/main" val="10000"/>
                  </a:ext>
                </a:extLst>
              </a:tr>
            </a:tbl>
          </a:graphicData>
        </a:graphic>
      </p:graphicFrame>
      <p:graphicFrame>
        <p:nvGraphicFramePr>
          <p:cNvPr id="160" name="Google Shape;160;p8"/>
          <p:cNvGraphicFramePr/>
          <p:nvPr/>
        </p:nvGraphicFramePr>
        <p:xfrm>
          <a:off x="1676400" y="4490450"/>
          <a:ext cx="2266950" cy="396210"/>
        </p:xfrm>
        <a:graphic>
          <a:graphicData uri="http://schemas.openxmlformats.org/drawingml/2006/table">
            <a:tbl>
              <a:tblPr>
                <a:noFill/>
                <a:tableStyleId>{129AF21A-486F-4959-8448-CBF4B9E8DF88}</a:tableStyleId>
              </a:tblPr>
              <a:tblGrid>
                <a:gridCol w="226695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b="1">
                          <a:solidFill>
                            <a:srgbClr val="00295C"/>
                          </a:solidFill>
                          <a:latin typeface="Helvetica Neue"/>
                          <a:ea typeface="Helvetica Neue"/>
                          <a:cs typeface="Helvetica Neue"/>
                          <a:sym typeface="Helvetica Neue"/>
                        </a:rPr>
                        <a:t>Grant</a:t>
                      </a:r>
                      <a:endParaRPr b="1">
                        <a:solidFill>
                          <a:srgbClr val="00295C"/>
                        </a:solidFill>
                        <a:latin typeface="Helvetica Neue"/>
                        <a:ea typeface="Helvetica Neue"/>
                        <a:cs typeface="Helvetica Neue"/>
                        <a:sym typeface="Helvetica Neue"/>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CEAA78"/>
                    </a:solidFill>
                  </a:tcPr>
                </a:tc>
                <a:extLst>
                  <a:ext uri="{0D108BD9-81ED-4DB2-BD59-A6C34878D82A}">
                    <a16:rowId xmlns:a16="http://schemas.microsoft.com/office/drawing/2014/main" val="10000"/>
                  </a:ext>
                </a:extLst>
              </a:tr>
            </a:tbl>
          </a:graphicData>
        </a:graphic>
      </p:graphicFrame>
      <p:graphicFrame>
        <p:nvGraphicFramePr>
          <p:cNvPr id="161" name="Google Shape;161;p8"/>
          <p:cNvGraphicFramePr/>
          <p:nvPr/>
        </p:nvGraphicFramePr>
        <p:xfrm>
          <a:off x="4200525" y="3252200"/>
          <a:ext cx="2266950" cy="396210"/>
        </p:xfrm>
        <a:graphic>
          <a:graphicData uri="http://schemas.openxmlformats.org/drawingml/2006/table">
            <a:tbl>
              <a:tblPr>
                <a:noFill/>
                <a:tableStyleId>{129AF21A-486F-4959-8448-CBF4B9E8DF88}</a:tableStyleId>
              </a:tblPr>
              <a:tblGrid>
                <a:gridCol w="226695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b="1">
                          <a:solidFill>
                            <a:srgbClr val="00295C"/>
                          </a:solidFill>
                          <a:latin typeface="Helvetica Neue"/>
                          <a:ea typeface="Helvetica Neue"/>
                          <a:cs typeface="Helvetica Neue"/>
                          <a:sym typeface="Helvetica Neue"/>
                        </a:rPr>
                        <a:t>Revolving/Donation</a:t>
                      </a:r>
                      <a:endParaRPr b="1">
                        <a:solidFill>
                          <a:srgbClr val="00295C"/>
                        </a:solidFill>
                        <a:latin typeface="Helvetica Neue"/>
                        <a:ea typeface="Helvetica Neue"/>
                        <a:cs typeface="Helvetica Neue"/>
                        <a:sym typeface="Helvetica Neue"/>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CEAA78"/>
                    </a:solidFill>
                  </a:tcPr>
                </a:tc>
                <a:extLst>
                  <a:ext uri="{0D108BD9-81ED-4DB2-BD59-A6C34878D82A}">
                    <a16:rowId xmlns:a16="http://schemas.microsoft.com/office/drawing/2014/main" val="10000"/>
                  </a:ext>
                </a:extLst>
              </a:tr>
            </a:tbl>
          </a:graphicData>
        </a:graphic>
      </p:graphicFrame>
      <p:graphicFrame>
        <p:nvGraphicFramePr>
          <p:cNvPr id="162" name="Google Shape;162;p8"/>
          <p:cNvGraphicFramePr/>
          <p:nvPr/>
        </p:nvGraphicFramePr>
        <p:xfrm>
          <a:off x="4200525" y="3871325"/>
          <a:ext cx="2266950" cy="396210"/>
        </p:xfrm>
        <a:graphic>
          <a:graphicData uri="http://schemas.openxmlformats.org/drawingml/2006/table">
            <a:tbl>
              <a:tblPr>
                <a:noFill/>
                <a:tableStyleId>{129AF21A-486F-4959-8448-CBF4B9E8DF88}</a:tableStyleId>
              </a:tblPr>
              <a:tblGrid>
                <a:gridCol w="226695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b="1">
                          <a:solidFill>
                            <a:srgbClr val="00295C"/>
                          </a:solidFill>
                          <a:latin typeface="Helvetica Neue"/>
                          <a:ea typeface="Helvetica Neue"/>
                          <a:cs typeface="Helvetica Neue"/>
                          <a:sym typeface="Helvetica Neue"/>
                        </a:rPr>
                        <a:t>Opioid Settlement</a:t>
                      </a:r>
                      <a:endParaRPr b="1">
                        <a:solidFill>
                          <a:srgbClr val="00295C"/>
                        </a:solidFill>
                        <a:latin typeface="Helvetica Neue"/>
                        <a:ea typeface="Helvetica Neue"/>
                        <a:cs typeface="Helvetica Neue"/>
                        <a:sym typeface="Helvetica Neue"/>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CEAA78"/>
                    </a:solidFill>
                  </a:tcPr>
                </a:tc>
                <a:extLst>
                  <a:ext uri="{0D108BD9-81ED-4DB2-BD59-A6C34878D82A}">
                    <a16:rowId xmlns:a16="http://schemas.microsoft.com/office/drawing/2014/main" val="10000"/>
                  </a:ext>
                </a:extLst>
              </a:tr>
            </a:tbl>
          </a:graphicData>
        </a:graphic>
      </p:graphicFrame>
      <p:graphicFrame>
        <p:nvGraphicFramePr>
          <p:cNvPr id="163" name="Google Shape;163;p8"/>
          <p:cNvGraphicFramePr/>
          <p:nvPr/>
        </p:nvGraphicFramePr>
        <p:xfrm>
          <a:off x="4200525" y="4490450"/>
          <a:ext cx="2266950" cy="396210"/>
        </p:xfrm>
        <a:graphic>
          <a:graphicData uri="http://schemas.openxmlformats.org/drawingml/2006/table">
            <a:tbl>
              <a:tblPr>
                <a:noFill/>
                <a:tableStyleId>{129AF21A-486F-4959-8448-CBF4B9E8DF88}</a:tableStyleId>
              </a:tblPr>
              <a:tblGrid>
                <a:gridCol w="226695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b="1">
                          <a:solidFill>
                            <a:srgbClr val="00295C"/>
                          </a:solidFill>
                          <a:latin typeface="Helvetica Neue"/>
                          <a:ea typeface="Helvetica Neue"/>
                          <a:cs typeface="Helvetica Neue"/>
                          <a:sym typeface="Helvetica Neue"/>
                        </a:rPr>
                        <a:t>Trust Funds</a:t>
                      </a:r>
                      <a:endParaRPr b="1">
                        <a:solidFill>
                          <a:srgbClr val="00295C"/>
                        </a:solidFill>
                        <a:latin typeface="Helvetica Neue"/>
                        <a:ea typeface="Helvetica Neue"/>
                        <a:cs typeface="Helvetica Neue"/>
                        <a:sym typeface="Helvetica Neue"/>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CEAA78"/>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9"/>
          <p:cNvSpPr txBox="1">
            <a:spLocks noGrp="1"/>
          </p:cNvSpPr>
          <p:nvPr>
            <p:ph type="body" idx="1"/>
          </p:nvPr>
        </p:nvSpPr>
        <p:spPr>
          <a:xfrm>
            <a:off x="571500" y="1170875"/>
            <a:ext cx="11065200" cy="5006100"/>
          </a:xfrm>
          <a:prstGeom prst="rect">
            <a:avLst/>
          </a:prstGeom>
          <a:noFill/>
          <a:ln>
            <a:noFill/>
          </a:ln>
        </p:spPr>
        <p:txBody>
          <a:bodyPr spcFirstLastPara="1" wrap="square" lIns="0" tIns="0" rIns="0" bIns="0" anchor="t" anchorCtr="0">
            <a:noAutofit/>
          </a:bodyPr>
          <a:lstStyle/>
          <a:p>
            <a:pPr marL="0" lvl="2" indent="0" algn="l" rtl="0">
              <a:lnSpc>
                <a:spcPct val="110000"/>
              </a:lnSpc>
              <a:spcBef>
                <a:spcPts val="0"/>
              </a:spcBef>
              <a:spcAft>
                <a:spcPts val="0"/>
              </a:spcAft>
              <a:buClr>
                <a:schemeClr val="lt2"/>
              </a:buClr>
              <a:buSzPts val="2000"/>
              <a:buNone/>
            </a:pPr>
            <a:r>
              <a:rPr lang="en-US" sz="2200" b="1"/>
              <a:t>Municipal budget: </a:t>
            </a:r>
            <a:r>
              <a:rPr lang="en-US"/>
              <a:t>The municipality's entire annual appropriation.</a:t>
            </a:r>
            <a:endParaRPr/>
          </a:p>
          <a:p>
            <a:pPr marL="457200" lvl="0" indent="-355600" algn="l" rtl="0">
              <a:lnSpc>
                <a:spcPct val="110000"/>
              </a:lnSpc>
              <a:spcBef>
                <a:spcPts val="1000"/>
              </a:spcBef>
              <a:spcAft>
                <a:spcPts val="0"/>
              </a:spcAft>
              <a:buSzPts val="2000"/>
              <a:buChar char="●"/>
            </a:pPr>
            <a:r>
              <a:rPr lang="en-US"/>
              <a:t>Every department, plus schools, debt service, revolving and enterprise funds, utilities, etc.</a:t>
            </a:r>
            <a:endParaRPr/>
          </a:p>
          <a:p>
            <a:pPr marL="457200" lvl="0" indent="0" algn="l" rtl="0">
              <a:lnSpc>
                <a:spcPct val="110000"/>
              </a:lnSpc>
              <a:spcBef>
                <a:spcPts val="1000"/>
              </a:spcBef>
              <a:spcAft>
                <a:spcPts val="0"/>
              </a:spcAft>
              <a:buNone/>
            </a:pPr>
            <a:endParaRPr/>
          </a:p>
          <a:p>
            <a:pPr marL="457200" lvl="0" indent="-355600" algn="l" rtl="0">
              <a:lnSpc>
                <a:spcPct val="110000"/>
              </a:lnSpc>
              <a:spcBef>
                <a:spcPts val="1000"/>
              </a:spcBef>
              <a:spcAft>
                <a:spcPts val="0"/>
              </a:spcAft>
              <a:buSzPts val="2000"/>
              <a:buChar char="●"/>
            </a:pPr>
            <a:r>
              <a:rPr lang="en-US"/>
              <a:t>Public health is one line in the municipal budget, or maybe its part of a larger Health &amp; Human Services budget or a Community Services Department budget</a:t>
            </a:r>
            <a:endParaRPr/>
          </a:p>
          <a:p>
            <a:pPr marL="0" lvl="0" indent="0" algn="l" rtl="0">
              <a:lnSpc>
                <a:spcPct val="110000"/>
              </a:lnSpc>
              <a:spcBef>
                <a:spcPts val="1000"/>
              </a:spcBef>
              <a:spcAft>
                <a:spcPts val="1000"/>
              </a:spcAft>
              <a:buNone/>
            </a:pPr>
            <a:endParaRPr/>
          </a:p>
        </p:txBody>
      </p:sp>
      <p:sp>
        <p:nvSpPr>
          <p:cNvPr id="170" name="Google Shape;170;p9"/>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lt2"/>
              </a:buClr>
              <a:buSzPts val="2800"/>
              <a:buFont typeface="Georgia"/>
              <a:buNone/>
            </a:pPr>
            <a:r>
              <a:rPr lang="en-US">
                <a:solidFill>
                  <a:schemeClr val="lt2"/>
                </a:solidFill>
              </a:rPr>
              <a:t>Step 2: </a:t>
            </a:r>
            <a:r>
              <a:rPr lang="en-US" i="1">
                <a:solidFill>
                  <a:schemeClr val="lt2"/>
                </a:solidFill>
              </a:rPr>
              <a:t>Know Your Budget Resources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0"/>
          <p:cNvSpPr txBox="1">
            <a:spLocks noGrp="1"/>
          </p:cNvSpPr>
          <p:nvPr>
            <p:ph type="body" idx="1"/>
          </p:nvPr>
        </p:nvSpPr>
        <p:spPr>
          <a:xfrm>
            <a:off x="571500" y="1170875"/>
            <a:ext cx="11007600" cy="50061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None/>
            </a:pPr>
            <a:r>
              <a:rPr lang="en-US" sz="2200" b="1"/>
              <a:t>Operating budget: </a:t>
            </a:r>
            <a:r>
              <a:rPr lang="en-US"/>
              <a:t>Appropriations for the ordinary maintenance or administration of activities for the fiscal year (July 1 - June 30).</a:t>
            </a:r>
            <a:endParaRPr/>
          </a:p>
          <a:p>
            <a:pPr marL="914400" lvl="0" indent="-355600" algn="l" rtl="0">
              <a:spcBef>
                <a:spcPts val="1000"/>
              </a:spcBef>
              <a:spcAft>
                <a:spcPts val="0"/>
              </a:spcAft>
              <a:buSzPts val="2000"/>
              <a:buChar char="●"/>
            </a:pPr>
            <a:r>
              <a:rPr lang="en-US"/>
              <a:t>Divided into three categories:</a:t>
            </a:r>
            <a:endParaRPr/>
          </a:p>
          <a:p>
            <a:pPr marL="1371600" lvl="1" indent="-355600" algn="l" rtl="0">
              <a:spcBef>
                <a:spcPts val="1000"/>
              </a:spcBef>
              <a:spcAft>
                <a:spcPts val="0"/>
              </a:spcAft>
              <a:buClr>
                <a:schemeClr val="lt2"/>
              </a:buClr>
              <a:buSzPts val="2000"/>
              <a:buFont typeface="Helvetica Neue"/>
              <a:buChar char="○"/>
            </a:pPr>
            <a:r>
              <a:rPr lang="en-US"/>
              <a:t>Salary (can’t cross the line)</a:t>
            </a:r>
            <a:endParaRPr/>
          </a:p>
          <a:p>
            <a:pPr marL="1371600" lvl="1" indent="-355600" algn="l" rtl="0">
              <a:spcBef>
                <a:spcPts val="1000"/>
              </a:spcBef>
              <a:spcAft>
                <a:spcPts val="0"/>
              </a:spcAft>
              <a:buClr>
                <a:schemeClr val="lt2"/>
              </a:buClr>
              <a:buSzPts val="2000"/>
              <a:buFont typeface="Helvetica Neue"/>
              <a:buChar char="○"/>
            </a:pPr>
            <a:r>
              <a:rPr lang="en-US"/>
              <a:t>Expenses (can’t cross the line)</a:t>
            </a:r>
            <a:endParaRPr/>
          </a:p>
          <a:p>
            <a:pPr marL="1371600" lvl="1" indent="-355600" algn="l" rtl="0">
              <a:spcBef>
                <a:spcPts val="1000"/>
              </a:spcBef>
              <a:spcAft>
                <a:spcPts val="0"/>
              </a:spcAft>
              <a:buClr>
                <a:schemeClr val="lt2"/>
              </a:buClr>
              <a:buSzPts val="2000"/>
              <a:buFont typeface="Helvetica Neue"/>
              <a:buChar char="○"/>
            </a:pPr>
            <a:r>
              <a:rPr lang="en-US"/>
              <a:t>Operating capital (also separate bucket)</a:t>
            </a:r>
            <a:endParaRPr/>
          </a:p>
          <a:p>
            <a:pPr marL="914400" lvl="0" indent="-355600" algn="l" rtl="0">
              <a:lnSpc>
                <a:spcPct val="110000"/>
              </a:lnSpc>
              <a:spcBef>
                <a:spcPts val="1000"/>
              </a:spcBef>
              <a:spcAft>
                <a:spcPts val="1000"/>
              </a:spcAft>
              <a:buSzPts val="2000"/>
              <a:buChar char="●"/>
            </a:pPr>
            <a:r>
              <a:rPr lang="en-US" b="1"/>
              <a:t>Base budget: </a:t>
            </a:r>
            <a:r>
              <a:rPr lang="en-US"/>
              <a:t>Also known as level-service budget. Assumes that you will provide the same level of services from one year to another. Increases or decreases to the budget are based on fluctuating costs or adjustments (like COLAs and step raises) to continue to provide the same service.</a:t>
            </a:r>
            <a:endParaRPr/>
          </a:p>
        </p:txBody>
      </p:sp>
      <p:sp>
        <p:nvSpPr>
          <p:cNvPr id="177" name="Google Shape;177;p10"/>
          <p:cNvSpPr txBox="1">
            <a:spLocks noGrp="1"/>
          </p:cNvSpPr>
          <p:nvPr>
            <p:ph type="title"/>
          </p:nvPr>
        </p:nvSpPr>
        <p:spPr>
          <a:xfrm>
            <a:off x="571501" y="299811"/>
            <a:ext cx="11065200" cy="3987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lt2"/>
              </a:buClr>
              <a:buSzPts val="2800"/>
              <a:buFont typeface="Georgia"/>
              <a:buNone/>
            </a:pPr>
            <a:r>
              <a:rPr lang="en-US">
                <a:solidFill>
                  <a:schemeClr val="lt2"/>
                </a:solidFill>
              </a:rPr>
              <a:t>Step 2: </a:t>
            </a:r>
            <a:r>
              <a:rPr lang="en-US" i="1">
                <a:solidFill>
                  <a:schemeClr val="lt2"/>
                </a:solidFill>
              </a:rPr>
              <a:t>Know Your Budget Resources</a:t>
            </a:r>
            <a:endParaRPr/>
          </a:p>
        </p:txBody>
      </p:sp>
    </p:spTree>
  </p:cSld>
  <p:clrMapOvr>
    <a:masterClrMapping/>
  </p:clrMapOvr>
</p:sld>
</file>

<file path=ppt/theme/theme1.xml><?xml version="1.0" encoding="utf-8"?>
<a:theme xmlns:a="http://schemas.openxmlformats.org/drawingml/2006/main" name="Office Theme">
  <a:themeElements>
    <a:clrScheme name="Needham Public Health Division">
      <a:dk1>
        <a:srgbClr val="000000"/>
      </a:dk1>
      <a:lt1>
        <a:srgbClr val="FFFFFF"/>
      </a:lt1>
      <a:dk2>
        <a:srgbClr val="B58D54"/>
      </a:dk2>
      <a:lt2>
        <a:srgbClr val="002B5C"/>
      </a:lt2>
      <a:accent1>
        <a:srgbClr val="498B6D"/>
      </a:accent1>
      <a:accent2>
        <a:srgbClr val="69ACC2"/>
      </a:accent2>
      <a:accent3>
        <a:srgbClr val="FF895F"/>
      </a:accent3>
      <a:accent4>
        <a:srgbClr val="FFC000"/>
      </a:accent4>
      <a:accent5>
        <a:srgbClr val="5B9BD5"/>
      </a:accent5>
      <a:accent6>
        <a:srgbClr val="3F5B67"/>
      </a:accent6>
      <a:hlink>
        <a:srgbClr val="B1C7E5"/>
      </a:hlink>
      <a:folHlink>
        <a:srgbClr val="7E70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2172</Words>
  <Application>Microsoft Office PowerPoint</Application>
  <PresentationFormat>Widescreen</PresentationFormat>
  <Paragraphs>334</Paragraphs>
  <Slides>32</Slides>
  <Notes>32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Georgia</vt:lpstr>
      <vt:lpstr>Helvetica Neue</vt:lpstr>
      <vt:lpstr>Courier New</vt:lpstr>
      <vt:lpstr>Avenir</vt:lpstr>
      <vt:lpstr>Calibri</vt:lpstr>
      <vt:lpstr>Corbel</vt:lpstr>
      <vt:lpstr>Bookman Old Style</vt:lpstr>
      <vt:lpstr>Arial</vt:lpstr>
      <vt:lpstr>Office Theme</vt:lpstr>
      <vt:lpstr>Tips and Tricks for Budgeting Your Local Health Department</vt:lpstr>
      <vt:lpstr>Introduction</vt:lpstr>
      <vt:lpstr>Learning Outcomes</vt:lpstr>
      <vt:lpstr>“Don't tell me what you value, show me your budget, and I'll tell you what you value.”       Joe Biden</vt:lpstr>
      <vt:lpstr>Managing a Budget: Step 1: Know your system Step 2: Know your budget resources</vt:lpstr>
      <vt:lpstr>Step 1: Know Your System</vt:lpstr>
      <vt:lpstr>Step 2: Know Your Budget Resources</vt:lpstr>
      <vt:lpstr>Step 2: Know Your Budget Resources</vt:lpstr>
      <vt:lpstr>Step 2: Know Your Budget Resources</vt:lpstr>
      <vt:lpstr>Step 2: Know Your Budget Resources</vt:lpstr>
      <vt:lpstr>Step 2: Know Your Budget Resources</vt:lpstr>
      <vt:lpstr>Step 2: Know Your Budget Resources</vt:lpstr>
      <vt:lpstr>Step 2: Know Your Budget Resources</vt:lpstr>
      <vt:lpstr>Step 2: Know Your Budget Resources</vt:lpstr>
      <vt:lpstr>Step 2: Know Your Budget Resources</vt:lpstr>
      <vt:lpstr>Managing a Budget: Best Practices for Budget Planning and Development</vt:lpstr>
      <vt:lpstr>Managing a Budget</vt:lpstr>
      <vt:lpstr>Project Management</vt:lpstr>
      <vt:lpstr>Project Management</vt:lpstr>
      <vt:lpstr>Project Management</vt:lpstr>
      <vt:lpstr>Project Management</vt:lpstr>
      <vt:lpstr>Project Management</vt:lpstr>
      <vt:lpstr>Department or Division Management</vt:lpstr>
      <vt:lpstr>Department or Division Management</vt:lpstr>
      <vt:lpstr>Department or Division Management</vt:lpstr>
      <vt:lpstr>Department or Division Management</vt:lpstr>
      <vt:lpstr>Department or Division Management</vt:lpstr>
      <vt:lpstr>Planning for Uncertainty: Managing Budget Cuts and Staffing Changes</vt:lpstr>
      <vt:lpstr>Planning for Uncertainty</vt:lpstr>
      <vt:lpstr>Planning for Uncertainty</vt:lpstr>
      <vt:lpstr>Planning for Uncertainty</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Julie McCarthy</dc:creator>
  <cp:lastModifiedBy>Timothy McDonald</cp:lastModifiedBy>
  <cp:revision>1</cp:revision>
  <dcterms:created xsi:type="dcterms:W3CDTF">2024-02-16T14:18:24Z</dcterms:created>
  <dcterms:modified xsi:type="dcterms:W3CDTF">2026-08-13T18:13:45Z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0x010100A363D99F52F5614CB505ACA73E85AC950800319F537A26D26A459C4F1217B4BC6480</vt:lpwstr>
  </property>
  <property fmtid="{D5CDD505-2E9C-101B-9397-08002B2CF9AE}" pid="3" name="_dlc_DocIdItemGuid">
    <vt:lpwstr>634207fe-74a3-418b-a243-bbaac8ab8d2e</vt:lpwstr>
  </property>
</Properties>
</file>