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492" r:id="rId2"/>
    <p:sldId id="429" r:id="rId3"/>
    <p:sldId id="697" r:id="rId4"/>
    <p:sldId id="846" r:id="rId5"/>
    <p:sldId id="701" r:id="rId6"/>
    <p:sldId id="864" r:id="rId7"/>
    <p:sldId id="489" r:id="rId8"/>
    <p:sldId id="870" r:id="rId9"/>
    <p:sldId id="871" r:id="rId10"/>
    <p:sldId id="872" r:id="rId11"/>
    <p:sldId id="879" r:id="rId12"/>
    <p:sldId id="875" r:id="rId13"/>
    <p:sldId id="874" r:id="rId14"/>
    <p:sldId id="873" r:id="rId15"/>
    <p:sldId id="876" r:id="rId16"/>
    <p:sldId id="877" r:id="rId17"/>
    <p:sldId id="878" r:id="rId18"/>
    <p:sldId id="880" r:id="rId19"/>
    <p:sldId id="881" r:id="rId20"/>
    <p:sldId id="882" r:id="rId21"/>
    <p:sldId id="883" r:id="rId22"/>
    <p:sldId id="884" r:id="rId23"/>
    <p:sldId id="885" r:id="rId24"/>
    <p:sldId id="886" r:id="rId25"/>
    <p:sldId id="887" r:id="rId26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hlink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hlink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hlink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hlink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hlink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000" kern="1200">
        <a:solidFill>
          <a:schemeClr val="hlink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1000" kern="1200">
        <a:solidFill>
          <a:schemeClr val="hlink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1000" kern="1200">
        <a:solidFill>
          <a:schemeClr val="hlink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1000" kern="1200">
        <a:solidFill>
          <a:schemeClr val="hlink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20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CC33"/>
    <a:srgbClr val="CC0099"/>
    <a:srgbClr val="FF5050"/>
    <a:srgbClr val="CC9900"/>
    <a:srgbClr val="316293"/>
    <a:srgbClr val="4C4C4C"/>
    <a:srgbClr val="274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86395"/>
  </p:normalViewPr>
  <p:slideViewPr>
    <p:cSldViewPr>
      <p:cViewPr varScale="1">
        <p:scale>
          <a:sx n="90" d="100"/>
          <a:sy n="90" d="100"/>
        </p:scale>
        <p:origin x="439" y="38"/>
      </p:cViewPr>
      <p:guideLst>
        <p:guide orient="horz" pos="1200"/>
        <p:guide pos="2064"/>
      </p:guideLst>
    </p:cSldViewPr>
  </p:slideViewPr>
  <p:outlineViewPr>
    <p:cViewPr>
      <p:scale>
        <a:sx n="33" d="100"/>
        <a:sy n="33" d="100"/>
      </p:scale>
      <p:origin x="0" y="-45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38" d="100"/>
        <a:sy n="138" d="100"/>
      </p:scale>
      <p:origin x="0" y="144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57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283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6" tIns="47293" rIns="94586" bIns="47293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6381" y="0"/>
            <a:ext cx="3077739" cy="283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6" tIns="47293" rIns="94586" bIns="47293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88216"/>
            <a:ext cx="3077739" cy="28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6" tIns="47293" rIns="94586" bIns="47293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6381" y="9088216"/>
            <a:ext cx="3077739" cy="28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6" tIns="47293" rIns="94586" bIns="47293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pPr>
              <a:defRPr/>
            </a:pPr>
            <a:fld id="{B54FDC67-82C4-0E4A-A091-85AB7AEE16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578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7" y="4459608"/>
            <a:ext cx="5208482" cy="422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6" tIns="47109" rIns="94216" bIns="47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94583" y="0"/>
            <a:ext cx="2984026" cy="413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216" tIns="47109" rIns="94216" bIns="47109" numCol="1" anchor="t" anchorCtr="0" compatLnSpc="1">
            <a:prstTxWarp prst="textNoShape">
              <a:avLst/>
            </a:prstTxWarp>
          </a:bodyPr>
          <a:lstStyle>
            <a:lvl1pPr defTabSz="942571">
              <a:defRPr>
                <a:solidFill>
                  <a:schemeClr val="tx1"/>
                </a:solidFill>
                <a:latin typeface="Tahom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4341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8544" y="694046"/>
            <a:ext cx="4705390" cy="3521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6163" name="Rectangle 19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7815" y="8909371"/>
            <a:ext cx="3039925" cy="469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216" tIns="47109" rIns="94216" bIns="47109" numCol="1" anchor="b" anchorCtr="0" compatLnSpc="1">
            <a:prstTxWarp prst="textNoShape">
              <a:avLst/>
            </a:prstTxWarp>
          </a:bodyPr>
          <a:lstStyle>
            <a:lvl1pPr defTabSz="942571">
              <a:defRPr>
                <a:solidFill>
                  <a:schemeClr val="tx1"/>
                </a:solidFill>
                <a:latin typeface="Tahom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64" name="Rectangle 20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6" y="8909371"/>
            <a:ext cx="3031705" cy="441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216" tIns="47109" rIns="94216" bIns="47109" numCol="1" anchor="b" anchorCtr="0" compatLnSpc="1">
            <a:prstTxWarp prst="textNoShape">
              <a:avLst/>
            </a:prstTxWarp>
          </a:bodyPr>
          <a:lstStyle>
            <a:lvl1pPr algn="r" defTabSz="942571">
              <a:defRPr>
                <a:solidFill>
                  <a:schemeClr val="tx1"/>
                </a:solidFill>
                <a:latin typeface="Tahoma" charset="0"/>
              </a:defRPr>
            </a:lvl1pPr>
          </a:lstStyle>
          <a:p>
            <a:pPr>
              <a:defRPr/>
            </a:pPr>
            <a:fld id="{A32FE89B-3294-644D-AF72-8FBC8FB86A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7896" name="Text Box 21"/>
          <p:cNvSpPr txBox="1">
            <a:spLocks noChangeArrowheads="1"/>
          </p:cNvSpPr>
          <p:nvPr/>
        </p:nvSpPr>
        <p:spPr bwMode="auto">
          <a:xfrm>
            <a:off x="708604" y="4477657"/>
            <a:ext cx="792452" cy="287134"/>
          </a:xfrm>
          <a:prstGeom prst="rect">
            <a:avLst/>
          </a:prstGeom>
          <a:noFill/>
          <a:ln>
            <a:noFill/>
          </a:ln>
        </p:spPr>
        <p:txBody>
          <a:bodyPr wrap="none" lIns="94586" tIns="47293" rIns="94586" bIns="47293" anchor="ctr">
            <a:spAutoFit/>
          </a:bodyPr>
          <a:lstStyle>
            <a:lvl1pPr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Tahoma" charset="0"/>
                <a:cs typeface="+mn-cs"/>
              </a:rPr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4253482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BA0D74-71CC-B346-AF1D-826C5BCFFC0B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98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D2E78-6423-0983-665E-452E060D2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3ADFF265-B85C-7CF6-5DFC-B984233635F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83" tIns="45542" rIns="91083" bIns="45542" anchor="b"/>
          <a:lstStyle>
            <a:lvl1pPr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AF664A33-5BF5-4310-B2F6-ABBB1A277BDE}" type="slidenum">
              <a:rPr lang="en-US" altLang="en-US" sz="1200"/>
              <a:pPr algn="r"/>
              <a:t>10</a:t>
            </a:fld>
            <a:endParaRPr lang="en-US" altLang="en-US" sz="1200" dirty="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6C27E550-E473-B12D-DBB1-AE00293C7D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E1F523F-6A8A-789F-891A-E9BF187494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2591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B601E-8214-7FDA-4BB6-896151707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66F836-459C-DCEB-FC8B-8EFCDFF3C8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566488-20F8-10B7-0726-D9269488A8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548F9-EC42-CDCA-D875-D55DB1A5A7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9867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629ED-EE71-213D-97DF-5FE30F807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089618-6962-2415-B76B-311709AB27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B617B9-25B2-1A32-AF3F-1CA1E138E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35CB6B-B9E8-FC54-4C7F-DC9279622C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59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DD8FA-7C91-7A1C-755D-175508F06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F21EFC-C590-154C-AC13-F99C6C8773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0146D3-DFB9-1ACB-7D82-A14913B3B6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98CE5-19CC-FF98-6A5B-32022D70E5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2465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3EDC5-D9F5-69AD-59F5-33022F5AD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7BF22D-60E0-99C0-FCED-DBD0B8E29B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A81A9E-DF0F-8F04-6E1E-55823DC7B9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A05D8-FC94-A902-5A7A-CF25090DC0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4302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935B67-4677-874E-A8D7-2E92F10BEAAB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8268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7F345-6493-7FD7-0C93-97D410149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4CC912-56BB-0702-9C60-D7ADA23878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71C94C-ECBA-D6B5-05E4-4DCB111C8D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3C46B-D371-3C01-3703-C47CE65B6E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3391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F1AEE-90A3-149D-33E1-AE944A64D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DB8E71-173F-7102-E236-9D2AED438A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622429-7F7C-D939-E6FB-7C1FF92925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3EB19-4D1E-A29E-49BE-85DE0D2659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270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EFFC4-3301-8600-E013-63F0CAE1E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D01C1E-942D-D2E5-8AF7-CE6007ABCA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553C9C-9B33-CB5B-79F0-7C373C9976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1A417D-7E33-0E19-B011-B36F2607A8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60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8160C-2397-F7AB-3A41-D002C2792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B352FF-0E16-DAB0-C0B7-A299684B9F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352265-47A2-CC65-22C5-46021D8618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E6FE42-FD46-3330-3107-0FA7C21924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435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935B67-4677-874E-A8D7-2E92F10BEAAB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6150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A0E72-9FE2-BAF4-E195-573E0DF23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067A2B-70DB-4A72-9EC3-AF615E1F9D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1B2958-36E2-7339-C54C-69C4963DC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C70FE-68B2-5234-2636-49EB114B44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9606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8ECD5-CD4F-8C5E-B8AD-6E54DF3C5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351E76-7697-E321-D2D3-5182252176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6C1895-1E45-5E15-2BEE-1F374D78E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89F3AA-3856-72BC-6C04-14A4D7EC53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9650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AC03E-CF71-FDA1-F4F3-00A01B965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">
            <a:extLst>
              <a:ext uri="{FF2B5EF4-FFF2-40B4-BE49-F238E27FC236}">
                <a16:creationId xmlns:a16="http://schemas.microsoft.com/office/drawing/2014/main" id="{472A6641-DEE6-3ACC-28F9-D1DB65AF45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935B67-4677-874E-A8D7-2E92F10BEAAB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640CF075-9EE2-5296-EEE9-8A8EF02E0F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9BFB8AB6-7F9A-6992-AC9C-549E4E0EFF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106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6BF85-F5B7-55A4-A376-BB3AE47C1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">
            <a:extLst>
              <a:ext uri="{FF2B5EF4-FFF2-40B4-BE49-F238E27FC236}">
                <a16:creationId xmlns:a16="http://schemas.microsoft.com/office/drawing/2014/main" id="{418F35AC-E6A8-6B05-04F3-B16C9DE2CE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935B67-4677-874E-A8D7-2E92F10BEAAB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59445C76-3B7D-BD44-35A2-B7309B5D2F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8D941C24-D439-59EE-239B-1B11CCB968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1666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7F157-B0A2-EFA7-C85A-B13214699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">
            <a:extLst>
              <a:ext uri="{FF2B5EF4-FFF2-40B4-BE49-F238E27FC236}">
                <a16:creationId xmlns:a16="http://schemas.microsoft.com/office/drawing/2014/main" id="{DEF116B5-C16D-26C4-D787-545BB072BB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935B67-4677-874E-A8D7-2E92F10BEAAB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AC44803-E8F9-F138-1E19-87ED62635A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015BE61-2FFF-1A8E-2500-E0576EC7C6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588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BD54D-47CB-CAF5-8A9B-6E4FC4672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">
            <a:extLst>
              <a:ext uri="{FF2B5EF4-FFF2-40B4-BE49-F238E27FC236}">
                <a16:creationId xmlns:a16="http://schemas.microsoft.com/office/drawing/2014/main" id="{6F4027C7-DDC9-6E5B-DD90-08A5AAF90E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935B67-4677-874E-A8D7-2E92F10BEAAB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C3FCF6D7-BE00-9E1F-4BB3-04AAA1E2ED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364BF67-28D4-61EA-AC17-5F1A1CDD9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169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1pPr>
            <a:lvl2pPr marL="734629" indent="-282550"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2pPr>
            <a:lvl3pPr marL="1130198" indent="-226040"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3pPr>
            <a:lvl4pPr marL="1582278" indent="-226040"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4pPr>
            <a:lvl5pPr marL="2034357" indent="-226040"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5pPr>
            <a:lvl6pPr marL="2486436" indent="-226040" defTabSz="901019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6pPr>
            <a:lvl7pPr marL="2938516" indent="-226040" defTabSz="901019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7pPr>
            <a:lvl8pPr marL="3390595" indent="-226040" defTabSz="901019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8pPr>
            <a:lvl9pPr marL="3842675" indent="-226040" defTabSz="901019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6E5FD57-C72E-964A-9CEB-1A3B4F2E8632}" type="slidenum">
              <a:rPr lang="en-US" altLang="en-US">
                <a:solidFill>
                  <a:schemeClr val="tx1"/>
                </a:solidFill>
                <a:latin typeface="Tahoma" charset="0"/>
              </a:rPr>
              <a:pPr/>
              <a:t>3</a:t>
            </a:fld>
            <a:endParaRPr lang="en-US" altLang="en-US" dirty="0">
              <a:solidFill>
                <a:schemeClr val="tx1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965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14412-54D8-D995-A90A-D88FA5C1E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>
            <a:extLst>
              <a:ext uri="{FF2B5EF4-FFF2-40B4-BE49-F238E27FC236}">
                <a16:creationId xmlns:a16="http://schemas.microsoft.com/office/drawing/2014/main" id="{C7CBB0B4-E03D-1451-170A-A4249686E8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4" name="Notes Placeholder 2">
            <a:extLst>
              <a:ext uri="{FF2B5EF4-FFF2-40B4-BE49-F238E27FC236}">
                <a16:creationId xmlns:a16="http://schemas.microsoft.com/office/drawing/2014/main" id="{E6F1F560-938A-508F-90CC-4963A208C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</a:endParaRPr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47497AD0-6947-96D3-BCDE-A71ADAB4A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1pPr>
            <a:lvl2pPr marL="734629" indent="-282550"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2pPr>
            <a:lvl3pPr marL="1130198" indent="-226040"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3pPr>
            <a:lvl4pPr marL="1582278" indent="-226040"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4pPr>
            <a:lvl5pPr marL="2034357" indent="-226040" defTabSz="901019"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5pPr>
            <a:lvl6pPr marL="2486436" indent="-226040" defTabSz="901019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6pPr>
            <a:lvl7pPr marL="2938516" indent="-226040" defTabSz="901019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7pPr>
            <a:lvl8pPr marL="3390595" indent="-226040" defTabSz="901019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8pPr>
            <a:lvl9pPr marL="3842675" indent="-226040" defTabSz="901019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6E5FD57-C72E-964A-9CEB-1A3B4F2E8632}" type="slidenum">
              <a:rPr lang="en-US" altLang="en-US">
                <a:solidFill>
                  <a:schemeClr val="tx1"/>
                </a:solidFill>
                <a:latin typeface="Tahoma" charset="0"/>
              </a:rPr>
              <a:pPr/>
              <a:t>4</a:t>
            </a:fld>
            <a:endParaRPr lang="en-US" altLang="en-US" dirty="0">
              <a:solidFill>
                <a:schemeClr val="tx1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347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822306EB-14FD-44D0-B19A-B21911E8AA4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83" tIns="45542" rIns="91083" bIns="45542" anchor="b"/>
          <a:lstStyle>
            <a:lvl1pPr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0D58E785-A2F8-4D76-8DF0-E2DC7CBDFA4A}" type="slidenum">
              <a:rPr lang="en-US" altLang="en-US" sz="1200"/>
              <a:pPr algn="r"/>
              <a:t>5</a:t>
            </a:fld>
            <a:endParaRPr lang="en-US" altLang="en-US" sz="1200" dirty="0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068E2FFA-3D99-4F1D-AF20-2C3C507D1A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09CF67C-7A25-4973-82B5-4DC66CD305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5678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9D7CA-29A1-8D26-C699-5695F70A9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5003BCAA-220C-E6BA-F24F-712C2EE968E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83" tIns="45542" rIns="91083" bIns="45542" anchor="b"/>
          <a:lstStyle>
            <a:lvl1pPr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AF664A33-5BF5-4310-B2F6-ABBB1A277BDE}" type="slidenum">
              <a:rPr lang="en-US" altLang="en-US" sz="1200"/>
              <a:pPr algn="r"/>
              <a:t>6</a:t>
            </a:fld>
            <a:endParaRPr lang="en-US" altLang="en-US" sz="1200" dirty="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2267A8F7-F845-5D11-55B2-FE570CD740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4502281-E45E-A4A8-1026-61BC516BBA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1968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FE89B-3294-644D-AF72-8FBC8FB86AB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066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41E28-B69A-AB30-5AD9-2D3CEA6BB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6BC17953-E618-2AC2-AAEA-43B679D0CB7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83" tIns="45542" rIns="91083" bIns="45542" anchor="b"/>
          <a:lstStyle>
            <a:lvl1pPr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AF664A33-5BF5-4310-B2F6-ABBB1A277BDE}" type="slidenum">
              <a:rPr lang="en-US" altLang="en-US" sz="1200"/>
              <a:pPr algn="r"/>
              <a:t>8</a:t>
            </a:fld>
            <a:endParaRPr lang="en-US" altLang="en-US" sz="1200" dirty="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5CCDBA52-F32A-966C-C5A5-DEEE5DF13E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C6DE7D3-166F-42FB-E03F-4FDF42EE8A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7294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FCFB7-DEE1-987D-DB43-A4BE4287B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2BE0004B-C1E7-0E12-04CD-4F9B8D1416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83" tIns="45542" rIns="91083" bIns="45542" anchor="b"/>
          <a:lstStyle>
            <a:lvl1pPr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AF664A33-5BF5-4310-B2F6-ABBB1A277BDE}" type="slidenum">
              <a:rPr lang="en-US" altLang="en-US" sz="1200"/>
              <a:pPr algn="r"/>
              <a:t>9</a:t>
            </a:fld>
            <a:endParaRPr lang="en-US" altLang="en-US" sz="1200" dirty="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6AA9072-8B71-C2F8-E02C-9110DACCDC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9842A78-40CA-7B66-A7FB-C497E7E97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9044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Powerpoint_Footer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280150"/>
            <a:ext cx="91440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404813" y="6384925"/>
            <a:ext cx="8610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2"/>
                </a:solidFill>
                <a:latin typeface="Helvetica" charset="0"/>
              </a:rPr>
              <a:t> 							</a:t>
            </a:r>
            <a:r>
              <a:rPr lang="en-US" i="1" dirty="0">
                <a:solidFill>
                  <a:schemeClr val="bg2"/>
                </a:solidFill>
                <a:latin typeface="Tahoma" charset="0"/>
              </a:rPr>
              <a:t> 	                 </a:t>
            </a:r>
            <a:r>
              <a:rPr lang="en-US" i="1" dirty="0">
                <a:solidFill>
                  <a:schemeClr val="bg1"/>
                </a:solidFill>
                <a:latin typeface="Tahoma" charset="0"/>
              </a:rPr>
              <a:t>-</a:t>
            </a:r>
            <a:fld id="{82BDD390-7648-2445-8EB8-603CEA29C304}" type="slidenum">
              <a:rPr lang="en-US" i="1">
                <a:solidFill>
                  <a:schemeClr val="bg1"/>
                </a:solidFill>
                <a:latin typeface="Tahoma" charset="0"/>
              </a:rPr>
              <a:pPr>
                <a:defRPr/>
              </a:pPr>
              <a:t>‹#›</a:t>
            </a:fld>
            <a:r>
              <a:rPr lang="en-US" i="1" dirty="0">
                <a:solidFill>
                  <a:schemeClr val="bg1"/>
                </a:solidFill>
                <a:latin typeface="Tahoma" charset="0"/>
              </a:rPr>
              <a:t>-</a:t>
            </a:r>
          </a:p>
        </p:txBody>
      </p:sp>
      <p:sp>
        <p:nvSpPr>
          <p:cNvPr id="4119" name="Text Box 23"/>
          <p:cNvSpPr txBox="1">
            <a:spLocks noChangeArrowheads="1"/>
          </p:cNvSpPr>
          <p:nvPr userDrawn="1"/>
        </p:nvSpPr>
        <p:spPr bwMode="auto">
          <a:xfrm>
            <a:off x="7924800" y="152400"/>
            <a:ext cx="22794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2"/>
                </a:solidFill>
              </a:rPr>
              <a:t>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chemeClr val="bg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chemeClr val="bg2"/>
          </a:solidFill>
          <a:latin typeface="Arial Narrow" pitchFamily="-107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chemeClr val="bg2"/>
          </a:solidFill>
          <a:latin typeface="Arial Narrow" pitchFamily="-107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chemeClr val="bg2"/>
          </a:solidFill>
          <a:latin typeface="Arial Narrow" pitchFamily="-107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chemeClr val="bg2"/>
          </a:solidFill>
          <a:latin typeface="Arial Narrow" pitchFamily="-107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chemeClr val="bg2"/>
          </a:solidFill>
          <a:latin typeface="Arial Narrow" pitchFamily="-107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chemeClr val="bg2"/>
          </a:solidFill>
          <a:latin typeface="Arial Narrow" pitchFamily="-107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chemeClr val="bg2"/>
          </a:solidFill>
          <a:latin typeface="Arial Narrow" pitchFamily="-107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chemeClr val="bg2"/>
          </a:solidFill>
          <a:latin typeface="Arial Narrow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0000"/>
        <a:buFont typeface="Monotype Sorts" charset="2"/>
        <a:buChar char="n"/>
        <a:defRPr kumimoji="1" sz="2400">
          <a:solidFill>
            <a:schemeClr val="bg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Monotype Sorts" charset="2"/>
        <a:buChar char="u"/>
        <a:defRPr kumimoji="1" sz="2200">
          <a:solidFill>
            <a:schemeClr val="bg2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65000"/>
        <a:buFont typeface="Monotype Sorts" charset="2"/>
        <a:buChar char="F"/>
        <a:defRPr kumimoji="1" sz="2000">
          <a:solidFill>
            <a:schemeClr val="bg2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kumimoji="1">
          <a:solidFill>
            <a:schemeClr val="bg2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kumimoji="1">
          <a:solidFill>
            <a:schemeClr val="bg2"/>
          </a:solidFill>
          <a:latin typeface="+mn-lt"/>
          <a:ea typeface="ＭＳ Ｐゴシック" pitchFamily="-107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kumimoji="1">
          <a:solidFill>
            <a:schemeClr val="bg2"/>
          </a:solidFill>
          <a:latin typeface="+mn-lt"/>
          <a:ea typeface="ＭＳ Ｐゴシック" pitchFamily="-107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kumimoji="1">
          <a:solidFill>
            <a:schemeClr val="bg2"/>
          </a:solidFill>
          <a:latin typeface="+mn-lt"/>
          <a:ea typeface="ＭＳ Ｐゴシック" pitchFamily="-107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kumimoji="1">
          <a:solidFill>
            <a:schemeClr val="bg2"/>
          </a:solidFill>
          <a:latin typeface="+mn-lt"/>
          <a:ea typeface="ＭＳ Ｐゴシック" pitchFamily="-107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kumimoji="1">
          <a:solidFill>
            <a:schemeClr val="bg2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-sector.org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Georgie.Bishop@public-sector.org" TargetMode="External"/><Relationship Id="rId4" Type="http://schemas.openxmlformats.org/officeDocument/2006/relationships/hyperlink" Target="https://www.public-sector.org/leadership-matters-progra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-152400" y="609600"/>
            <a:ext cx="9372600" cy="6096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i="1" dirty="0">
                <a:solidFill>
                  <a:schemeClr val="tx1"/>
                </a:solidFill>
              </a:rPr>
              <a:t>Management vs. Leadership</a:t>
            </a:r>
          </a:p>
          <a:p>
            <a:pPr marL="0" indent="0" algn="ctr">
              <a:buNone/>
            </a:pPr>
            <a:r>
              <a:rPr lang="en-US" sz="4400" b="1" i="1" dirty="0">
                <a:solidFill>
                  <a:schemeClr val="tx1"/>
                </a:solidFill>
              </a:rPr>
              <a:t>What’s the Difference and </a:t>
            </a:r>
          </a:p>
          <a:p>
            <a:pPr marL="0" indent="0" algn="ctr">
              <a:buNone/>
            </a:pPr>
            <a:r>
              <a:rPr lang="en-US" sz="4400" b="1" i="1" dirty="0">
                <a:solidFill>
                  <a:schemeClr val="tx1"/>
                </a:solidFill>
              </a:rPr>
              <a:t>Why It Matters</a:t>
            </a:r>
          </a:p>
          <a:p>
            <a:endParaRPr lang="en-US" sz="4000" b="1" i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3200" b="1" i="1" dirty="0">
                <a:solidFill>
                  <a:schemeClr val="tx1"/>
                </a:solidFill>
              </a:rPr>
              <a:t>The professions we all depend on  to thrive </a:t>
            </a:r>
          </a:p>
          <a:p>
            <a:pPr marL="0" indent="0" algn="ctr">
              <a:buNone/>
            </a:pPr>
            <a:r>
              <a:rPr lang="en-US" sz="3200" b="1" i="1" dirty="0">
                <a:solidFill>
                  <a:schemeClr val="tx1"/>
                </a:solidFill>
              </a:rPr>
              <a:t>in every organization and </a:t>
            </a:r>
          </a:p>
          <a:p>
            <a:pPr marL="0" indent="0" algn="ctr">
              <a:buNone/>
            </a:pPr>
            <a:r>
              <a:rPr lang="en-US" sz="3200" b="1" i="1" dirty="0">
                <a:solidFill>
                  <a:schemeClr val="tx1"/>
                </a:solidFill>
              </a:rPr>
              <a:t>governance system</a:t>
            </a:r>
            <a:endParaRPr lang="en-US" sz="3200" dirty="0">
              <a:solidFill>
                <a:schemeClr val="tx1"/>
              </a:solidFill>
            </a:endParaRPr>
          </a:p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b="1" i="1" dirty="0">
                <a:solidFill>
                  <a:schemeClr val="tx1"/>
                </a:solidFill>
              </a:rPr>
              <a:t> </a:t>
            </a:r>
            <a:endParaRPr lang="en-US" sz="4000" dirty="0">
              <a:solidFill>
                <a:schemeClr val="tx1"/>
              </a:solidFill>
            </a:endParaRPr>
          </a:p>
          <a:p>
            <a:pPr marL="0" indent="0" algn="ctr">
              <a:buFont typeface="Monotype Sorts" charset="0"/>
              <a:buNone/>
              <a:defRPr/>
            </a:pP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ＭＳ Ｐゴシック" pitchFamily="-107" charset="-128"/>
              <a:cs typeface="ＭＳ Ｐゴシック" pitchFamily="-10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3520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FCF72-C47D-11CC-4C49-6F766F23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1AA0FAA-B88A-BED1-D3B8-C1D1643FF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9588"/>
            <a:ext cx="8923867" cy="553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lang="en-US" altLang="ja-JP" sz="2800" dirty="0"/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Your own personal vision of success and norms for how people will treat each other and accomplish quality products and services</a:t>
            </a:r>
            <a:endParaRPr kumimoji="0" lang="en-US" altLang="en-US" sz="2800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Ability to facilitate the building of norms with your teams and groups which define how people will work together and get quality work done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kumimoji="0" lang="en-US" altLang="en-US" sz="2800" dirty="0">
                <a:solidFill>
                  <a:schemeClr val="tx1"/>
                </a:solidFill>
              </a:rPr>
              <a:t>Ability to design meetings to achieve outcomes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kumimoji="0" lang="en-US" altLang="en-US" sz="2800" dirty="0">
                <a:solidFill>
                  <a:schemeClr val="tx1"/>
                </a:solidFill>
              </a:rPr>
              <a:t>Ability to facilitate meetings and harvest intellectual capital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kumimoji="0" lang="en-US" altLang="en-US" dirty="0">
              <a:solidFill>
                <a:schemeClr val="tx1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B4C7212-4472-667E-9BE8-E5624C14C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-63326"/>
            <a:ext cx="90000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3200" b="1" dirty="0">
                <a:solidFill>
                  <a:schemeClr val="tx1"/>
                </a:solidFill>
              </a:rPr>
              <a:t>What Characteristics and Skills are shared </a:t>
            </a:r>
          </a:p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3200" b="1" dirty="0">
                <a:solidFill>
                  <a:schemeClr val="tx1"/>
                </a:solidFill>
              </a:rPr>
              <a:t>by Both Professions </a:t>
            </a:r>
            <a:endParaRPr lang="en-US" altLang="en-US" sz="3200" b="1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2563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4E090-C448-DE0A-D3F9-ACA617432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43E72741-406F-9A33-76C0-2B6D89263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457200"/>
            <a:ext cx="8534400" cy="990600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  <a:ea typeface="Arial" charset="0"/>
                <a:cs typeface="Arial" charset="0"/>
              </a:rPr>
              <a:t>Levels of Management and Leadership in Most Organizations </a:t>
            </a:r>
            <a:br>
              <a:rPr lang="en-US" sz="3200" dirty="0">
                <a:latin typeface="Arial" charset="0"/>
                <a:ea typeface="Arial" charset="0"/>
                <a:cs typeface="Arial" charset="0"/>
              </a:rPr>
            </a:br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15B43085-37DC-5D7B-39E4-04211B2B4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762000"/>
            <a:ext cx="8610600" cy="5486400"/>
          </a:xfrm>
        </p:spPr>
        <p:txBody>
          <a:bodyPr/>
          <a:lstStyle/>
          <a:p>
            <a:pPr marL="0" indent="0">
              <a:buSzPct val="100000"/>
              <a:buNone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to…..</a:t>
            </a:r>
          </a:p>
          <a:p>
            <a:pPr>
              <a:buSzPct val="100000"/>
              <a:buFont typeface="Wingdings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Executive Level responsible for decisions which effect the entire organization or large portions of the organization      L 80%   M20%</a:t>
            </a:r>
            <a:br>
              <a:rPr lang="en-US" sz="2800" dirty="0">
                <a:latin typeface="Arial" charset="0"/>
                <a:ea typeface="Arial" charset="0"/>
                <a:cs typeface="Arial" charset="0"/>
              </a:rPr>
            </a:br>
            <a:endParaRPr lang="en-US" sz="2800" dirty="0">
              <a:effectLst/>
            </a:endParaRPr>
          </a:p>
          <a:p>
            <a:pPr>
              <a:buSzPct val="100000"/>
              <a:buFont typeface="Wingdings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Middle Managers usually supervise other managers with a similar area of work they report to the executive level   L60%   M40%</a:t>
            </a:r>
          </a:p>
          <a:p>
            <a:pPr>
              <a:buSzPct val="100000"/>
              <a:buFont typeface="Wingdings" charset="2"/>
              <a:buChar char="§"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First line supervisors supervise the individual performers who comprise most of the workforce</a:t>
            </a:r>
            <a:br>
              <a:rPr lang="en-US" sz="2800" dirty="0">
                <a:latin typeface="Arial" charset="0"/>
                <a:ea typeface="Arial" charset="0"/>
                <a:cs typeface="Arial" charset="0"/>
              </a:rPr>
            </a:b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                                L 30%  M 70%</a:t>
            </a:r>
          </a:p>
          <a:p>
            <a:pPr marL="0" indent="0">
              <a:buSzPct val="100000"/>
              <a:buNone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charset="2"/>
              <a:buChar char="§"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charset="2"/>
              <a:buChar char="§"/>
            </a:pPr>
            <a:r>
              <a:rPr lang="en-US" sz="2800" dirty="0">
                <a:ea typeface="ＭＳ Ｐゴシック"/>
              </a:rPr>
              <a:t>Conduct a Hiring Interview</a:t>
            </a:r>
          </a:p>
          <a:p>
            <a:pPr>
              <a:buSzPct val="100000"/>
              <a:buFont typeface="Wingdings" charset="2"/>
              <a:buChar char="§"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5264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4E13C-E211-6431-79F1-EC2AC106D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48C37083-1CFE-BCB3-8608-8EFAC95DD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228600"/>
            <a:ext cx="8801100" cy="1676400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  <a:ea typeface="Arial" charset="0"/>
                <a:cs typeface="Arial" charset="0"/>
              </a:rPr>
              <a:t>Supervisory Management Responsibilities and Practices </a:t>
            </a:r>
            <a:br>
              <a:rPr lang="en-US" sz="3200" dirty="0">
                <a:latin typeface="Arial" charset="0"/>
                <a:ea typeface="Arial" charset="0"/>
                <a:cs typeface="Arial" charset="0"/>
              </a:rPr>
            </a:br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0A03B860-A642-9226-F14C-1A3CAE62D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486400"/>
          </a:xfrm>
        </p:spPr>
        <p:txBody>
          <a:bodyPr/>
          <a:lstStyle/>
          <a:p>
            <a:pPr marL="0" indent="0">
              <a:buSzPct val="100000"/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Managers and Supervisors often </a:t>
            </a:r>
            <a:r>
              <a:rPr lang="en-US" b="1" dirty="0">
                <a:latin typeface="Arial" charset="0"/>
                <a:ea typeface="Arial" charset="0"/>
                <a:cs typeface="Arial" charset="0"/>
              </a:rPr>
              <a:t>create, manage and maintain the organizational systems.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These systems are required to deliver products and services and run organizations efficiently and predictably.  </a:t>
            </a:r>
          </a:p>
          <a:p>
            <a:pPr marL="0" indent="0">
              <a:buSzPct val="100000"/>
              <a:buNone/>
            </a:pPr>
            <a:r>
              <a:rPr lang="en-US" b="1" dirty="0">
                <a:latin typeface="Arial" charset="0"/>
                <a:ea typeface="Arial" charset="0"/>
                <a:cs typeface="Arial" charset="0"/>
              </a:rPr>
              <a:t>Examples: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Financial Systems, Human Resources,  Contracts, Grants, Communication Measurement systems </a:t>
            </a:r>
          </a:p>
          <a:p>
            <a:pPr marL="0" indent="0">
              <a:buSzPct val="100000"/>
              <a:buNone/>
            </a:pPr>
            <a:endParaRPr lang="en-US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b="1" dirty="0">
                <a:latin typeface="Arial" charset="0"/>
                <a:ea typeface="Arial" charset="0"/>
                <a:cs typeface="Arial" charset="0"/>
              </a:rPr>
              <a:t>These systems are relied on for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continuity, alignment of resources, predictability, quality, replication, understanding of     roles and responsibilities, measurement, budgeting, performance and productivity assessments, balance and  sustainability                use of resources, support of the organization’s strategic 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initiatives etc. etc.</a:t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836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47BB8-6E59-1E5C-B5F1-ECE9D7607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D9BFC2ED-A923-060C-578E-7F49B5E92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295400"/>
          </a:xfrm>
        </p:spPr>
        <p:txBody>
          <a:bodyPr/>
          <a:lstStyle/>
          <a:p>
            <a:pPr algn="ctr"/>
            <a:br>
              <a:rPr lang="en-US" sz="3200" dirty="0">
                <a:latin typeface="Arial" charset="0"/>
                <a:ea typeface="Arial" charset="0"/>
                <a:cs typeface="Arial" charset="0"/>
              </a:rPr>
            </a:b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Characteristics of People who prefer Management and Supervisory Responsibilities </a:t>
            </a:r>
            <a:br>
              <a:rPr lang="en-US" sz="3200" dirty="0">
                <a:latin typeface="Arial" charset="0"/>
                <a:ea typeface="Arial" charset="0"/>
                <a:cs typeface="Arial" charset="0"/>
              </a:rPr>
            </a:br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50B3D869-BE9B-2FE1-415F-CA01091B9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372600" cy="5486400"/>
          </a:xfrm>
        </p:spPr>
        <p:txBody>
          <a:bodyPr/>
          <a:lstStyle/>
          <a:p>
            <a:pPr marL="0" indent="0">
              <a:buSzPct val="100000"/>
              <a:buNone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Prefer……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Detail work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Continuity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Predictability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Measurement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Order and efficiency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Well laid out plans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Well defined roles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Productivity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09972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E3432-4129-E51D-A5B7-CF56E121C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DFF5F038-0C4D-5B6C-1683-AF1971C2C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1143000"/>
          </a:xfrm>
        </p:spPr>
        <p:txBody>
          <a:bodyPr/>
          <a:lstStyle/>
          <a:p>
            <a:r>
              <a:rPr lang="en-US" dirty="0"/>
              <a:t>Essential Supervisory Skills and Practices </a:t>
            </a:r>
            <a:br>
              <a:rPr lang="en-US" dirty="0"/>
            </a:br>
            <a:endParaRPr lang="en-US" dirty="0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4A65C74E-4586-8E7C-25D5-A09C0A5CD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419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to…..</a:t>
            </a:r>
          </a:p>
          <a:p>
            <a:r>
              <a:rPr lang="en-US" dirty="0"/>
              <a:t>Acknowledge, Reinforce and Thank</a:t>
            </a:r>
            <a:br>
              <a:rPr lang="en-US" dirty="0"/>
            </a:br>
            <a:endParaRPr lang="en-US" dirty="0"/>
          </a:p>
          <a:p>
            <a:r>
              <a:rPr lang="en-US" dirty="0"/>
              <a:t>Listen for Understanding</a:t>
            </a:r>
            <a:br>
              <a:rPr lang="en-US" dirty="0"/>
            </a:br>
            <a:endParaRPr lang="en-US" dirty="0"/>
          </a:p>
          <a:p>
            <a:r>
              <a:rPr lang="en-US" dirty="0"/>
              <a:t>Delegate Effectively</a:t>
            </a:r>
            <a:br>
              <a:rPr lang="en-US" dirty="0"/>
            </a:br>
            <a:endParaRPr lang="en-US" dirty="0"/>
          </a:p>
          <a:p>
            <a:r>
              <a:rPr lang="en-US" dirty="0"/>
              <a:t>Handle Emotional Interactions Effectively</a:t>
            </a:r>
          </a:p>
          <a:p>
            <a:endParaRPr lang="en-US" dirty="0"/>
          </a:p>
          <a:p>
            <a:r>
              <a:rPr lang="en-US" dirty="0"/>
              <a:t>Conduct a Hiring Interview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336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990600"/>
            <a:ext cx="9220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914400" lvl="1" indent="-457200">
              <a:spcBef>
                <a:spcPts val="1200"/>
              </a:spcBef>
              <a:spcAft>
                <a:spcPts val="300"/>
              </a:spcAft>
              <a:buSzPct val="50000"/>
              <a:buFont typeface="Wingdings" panose="05000000000000000000" pitchFamily="2" charset="2"/>
              <a:buChar char="§"/>
            </a:pPr>
            <a:r>
              <a:rPr kumimoji="1" lang="en-US" sz="2800" dirty="0">
                <a:solidFill>
                  <a:schemeClr val="bg2"/>
                </a:solidFill>
                <a:latin typeface="Arial"/>
                <a:ea typeface="ＭＳ Ｐゴシック"/>
              </a:rPr>
              <a:t>Teach a New Job and Set Job Standards</a:t>
            </a:r>
            <a:br>
              <a:rPr kumimoji="1" lang="en-US" sz="2800" dirty="0">
                <a:solidFill>
                  <a:schemeClr val="bg2"/>
                </a:solidFill>
                <a:latin typeface="Arial"/>
                <a:ea typeface="ＭＳ Ｐゴシック"/>
              </a:rPr>
            </a:br>
            <a:endParaRPr kumimoji="1" lang="en-US" sz="2800" dirty="0">
              <a:solidFill>
                <a:schemeClr val="bg2"/>
              </a:solidFill>
              <a:latin typeface="Arial"/>
              <a:ea typeface="ＭＳ Ｐゴシック"/>
            </a:endParaRPr>
          </a:p>
          <a:p>
            <a:pPr marL="914400" lvl="1" indent="-457200">
              <a:spcBef>
                <a:spcPts val="1200"/>
              </a:spcBef>
              <a:spcAft>
                <a:spcPts val="300"/>
              </a:spcAft>
              <a:buSzPct val="50000"/>
              <a:buFont typeface="Arial" panose="020B0604020202020204" pitchFamily="34" charset="0"/>
              <a:buChar char="•"/>
            </a:pPr>
            <a:r>
              <a:rPr kumimoji="1" lang="en-US" sz="2800" dirty="0">
                <a:solidFill>
                  <a:schemeClr val="bg2"/>
                </a:solidFill>
                <a:latin typeface="Arial"/>
                <a:ea typeface="ＭＳ Ｐゴシック"/>
              </a:rPr>
              <a:t>Review Progress and Conduct Development Interview</a:t>
            </a:r>
            <a:br>
              <a:rPr kumimoji="1" lang="en-US" sz="2800" dirty="0">
                <a:solidFill>
                  <a:schemeClr val="bg2"/>
                </a:solidFill>
                <a:highlight>
                  <a:srgbClr val="FFFF00"/>
                </a:highlight>
                <a:latin typeface="Arial"/>
                <a:ea typeface="ＭＳ Ｐゴシック"/>
              </a:rPr>
            </a:br>
            <a:endParaRPr kumimoji="1" lang="en-US" sz="2800" dirty="0">
              <a:solidFill>
                <a:schemeClr val="bg2"/>
              </a:solidFill>
              <a:highlight>
                <a:srgbClr val="FFFF00"/>
              </a:highlight>
              <a:latin typeface="Arial"/>
              <a:ea typeface="ＭＳ Ｐゴシック"/>
            </a:endParaRPr>
          </a:p>
          <a:p>
            <a:pPr marL="914400" lvl="1" indent="-457200">
              <a:spcBef>
                <a:spcPts val="1200"/>
              </a:spcBef>
              <a:spcAft>
                <a:spcPts val="300"/>
              </a:spcAft>
              <a:buSzPct val="50000"/>
              <a:buFont typeface="Arial" panose="020B0604020202020204" pitchFamily="34" charset="0"/>
              <a:buChar char="•"/>
            </a:pPr>
            <a:r>
              <a:rPr kumimoji="1" lang="en-US" sz="2800" dirty="0">
                <a:solidFill>
                  <a:schemeClr val="bg2"/>
                </a:solidFill>
                <a:latin typeface="Arial"/>
                <a:ea typeface="ＭＳ Ｐゴシック"/>
              </a:rPr>
              <a:t>Build the Partnership with Your Supervisor</a:t>
            </a:r>
            <a:br>
              <a:rPr kumimoji="1" lang="en-US" sz="2800" dirty="0">
                <a:solidFill>
                  <a:schemeClr val="bg2"/>
                </a:solidFill>
                <a:latin typeface="Arial"/>
                <a:ea typeface="ＭＳ Ｐゴシック"/>
              </a:rPr>
            </a:br>
            <a:endParaRPr lang="en-US" sz="2800" dirty="0">
              <a:solidFill>
                <a:schemeClr val="bg2"/>
              </a:solidFill>
              <a:latin typeface="Arial"/>
              <a:ea typeface="ＭＳ Ｐゴシック"/>
            </a:endParaRPr>
          </a:p>
          <a:p>
            <a:pPr marL="914400" lvl="1" indent="-457200">
              <a:spcBef>
                <a:spcPts val="1200"/>
              </a:spcBef>
              <a:spcAft>
                <a:spcPts val="300"/>
              </a:spcAft>
              <a:buSzPct val="50000"/>
              <a:buFont typeface="Arial" panose="020B0604020202020204" pitchFamily="34" charset="0"/>
              <a:buChar char="•"/>
            </a:pPr>
            <a:r>
              <a:rPr kumimoji="1" lang="en-US" sz="2800" dirty="0">
                <a:solidFill>
                  <a:schemeClr val="bg2"/>
                </a:solidFill>
                <a:latin typeface="Arial"/>
                <a:ea typeface="ＭＳ Ｐゴシック"/>
              </a:rPr>
              <a:t>Conduct Performance Improvement Interview   Build performance plan and Terminate</a:t>
            </a:r>
          </a:p>
          <a:p>
            <a:pPr marL="342900" indent="-342900">
              <a:spcBef>
                <a:spcPts val="1200"/>
              </a:spcBef>
              <a:spcAft>
                <a:spcPts val="300"/>
              </a:spcAft>
              <a:buSzPct val="50000"/>
              <a:buFont typeface="Monotype Sorts" charset="2"/>
              <a:buChar char="n"/>
            </a:pPr>
            <a:endParaRPr kumimoji="1" lang="en-US" sz="2800" u="sng" dirty="0">
              <a:solidFill>
                <a:schemeClr val="bg2"/>
              </a:solidFill>
              <a:latin typeface="Tahoma" charset="0"/>
            </a:endParaRPr>
          </a:p>
          <a:p>
            <a:pPr lvl="1">
              <a:spcBef>
                <a:spcPts val="1200"/>
              </a:spcBef>
              <a:spcAft>
                <a:spcPts val="300"/>
              </a:spcAft>
              <a:buSzPct val="50000"/>
            </a:pPr>
            <a:br>
              <a:rPr kumimoji="1" lang="en-US" sz="2800" dirty="0">
                <a:solidFill>
                  <a:schemeClr val="bg2"/>
                </a:solidFill>
                <a:highlight>
                  <a:srgbClr val="FFFF00"/>
                </a:highlight>
                <a:latin typeface="Arial"/>
                <a:ea typeface="ＭＳ Ｐゴシック"/>
              </a:rPr>
            </a:br>
            <a:endParaRPr kumimoji="1" lang="en-US" sz="2000" b="1" dirty="0">
              <a:solidFill>
                <a:schemeClr val="bg2"/>
              </a:solidFill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52400" y="141193"/>
            <a:ext cx="906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ea typeface="Arial" charset="0"/>
                <a:cs typeface="Arial" charset="0"/>
              </a:rPr>
              <a:t>Essential Supervisory Skills and Practices</a:t>
            </a:r>
            <a:endParaRPr kumimoji="1" lang="en-US" sz="32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BCB95-6B63-CB68-0F30-125D5CE30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20ABEA85-B264-8FFF-FD2D-E7B8D45C0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228600"/>
            <a:ext cx="8801100" cy="1676400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  <a:ea typeface="Arial" charset="0"/>
                <a:cs typeface="Arial" charset="0"/>
              </a:rPr>
              <a:t>Essential Management Responsibilities and Practices </a:t>
            </a:r>
            <a:br>
              <a:rPr lang="en-US" sz="3200" dirty="0">
                <a:latin typeface="Arial" charset="0"/>
                <a:ea typeface="Arial" charset="0"/>
                <a:cs typeface="Arial" charset="0"/>
              </a:rPr>
            </a:br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DF24D0DD-A25D-0DA3-CF6A-32D4F255F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9067800" cy="5486400"/>
          </a:xfrm>
        </p:spPr>
        <p:txBody>
          <a:bodyPr/>
          <a:lstStyle/>
          <a:p>
            <a:pPr marL="0" indent="0">
              <a:buSzPct val="100000"/>
              <a:buNone/>
            </a:pPr>
            <a:endParaRPr lang="en-US" b="1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create and present a financial budget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use organizational financial systems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use organization IT systems to enhance your work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create a workforce plan and training plans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set goals for your staff that aligns with the organization’s initiatives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create performance measures at all levels programmatic and desktop </a:t>
            </a:r>
          </a:p>
          <a:p>
            <a:pPr marL="0" indent="0">
              <a:buSzPct val="100000"/>
              <a:buNone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1734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A36C6-4B2F-17DA-ABE5-1F6304140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D2FF687B-07DC-9E89-373B-0EE03AB20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228600"/>
            <a:ext cx="8801100" cy="1676400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  <a:ea typeface="Arial" charset="0"/>
                <a:cs typeface="Arial" charset="0"/>
              </a:rPr>
              <a:t>Leadership Responsibilities and Practices </a:t>
            </a:r>
            <a:br>
              <a:rPr lang="en-US" sz="3200" dirty="0">
                <a:latin typeface="Arial" charset="0"/>
                <a:ea typeface="Arial" charset="0"/>
                <a:cs typeface="Arial" charset="0"/>
              </a:rPr>
            </a:br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7EE1E41D-490B-1D73-E0CE-F1519A6AC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685800"/>
            <a:ext cx="9067800" cy="5791200"/>
          </a:xfrm>
        </p:spPr>
        <p:txBody>
          <a:bodyPr/>
          <a:lstStyle/>
          <a:p>
            <a:pPr marL="0" indent="0">
              <a:buSzPct val="100000"/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Leaders are responsible for setting the strategic plans, goals cultural norms and outcomes for the organization (as a whole or their work unit). </a:t>
            </a:r>
          </a:p>
          <a:p>
            <a:pPr marL="0" indent="0">
              <a:buSzPct val="100000"/>
              <a:buNone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This includes fully understanding the internal and external factors which will impact the organization </a:t>
            </a:r>
          </a:p>
          <a:p>
            <a:pPr marL="0" indent="0">
              <a:buSzPct val="100000"/>
              <a:buNone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Leaders set the strategic plans budgets measure of success cutbacks and re-alignments for Finance IT and Human Resources at each level of the organization.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endParaRPr lang="en-US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b="1" dirty="0">
                <a:latin typeface="Arial" charset="0"/>
                <a:ea typeface="Arial" charset="0"/>
                <a:cs typeface="Arial" charset="0"/>
              </a:rPr>
              <a:t>Their actions and decisions in partnership with staff establish the course of action for everyone to contribute to the accomplishment of the mission and goals </a:t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0129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29020-E6B2-6F44-0ED2-9CC669126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F227BD95-A7FF-A0AD-98AB-E7D18B358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295400"/>
          </a:xfrm>
        </p:spPr>
        <p:txBody>
          <a:bodyPr/>
          <a:lstStyle/>
          <a:p>
            <a:pPr algn="ctr"/>
            <a:br>
              <a:rPr lang="en-US" sz="3200" dirty="0">
                <a:latin typeface="Arial" charset="0"/>
                <a:ea typeface="Arial" charset="0"/>
                <a:cs typeface="Arial" charset="0"/>
              </a:rPr>
            </a:b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Characteristics of People who prefer  Leadership Responsibilities </a:t>
            </a:r>
            <a:br>
              <a:rPr lang="en-US" sz="3200" dirty="0">
                <a:latin typeface="Arial" charset="0"/>
                <a:ea typeface="Arial" charset="0"/>
                <a:cs typeface="Arial" charset="0"/>
              </a:rPr>
            </a:br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9DC4EB63-8195-6784-42F1-B7B9920FC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143000"/>
            <a:ext cx="9372600" cy="5334000"/>
          </a:xfrm>
        </p:spPr>
        <p:txBody>
          <a:bodyPr/>
          <a:lstStyle/>
          <a:p>
            <a:pPr marL="0" indent="0">
              <a:buSzPct val="100000"/>
              <a:buNone/>
            </a:pP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Prefer or tolerate……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Strategic Planning and Systems Thinking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Personal and organizational risk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Innovation and Continuous Learning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Scanning the environment outside the organization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New challenges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Decision making and mistakes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Ambiguity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The unexpected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Responsibility and power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95397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62D13-DFC4-A335-0E99-C181E0951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4EDD1F45-4264-6234-C669-8789E1451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447800"/>
          </a:xfrm>
        </p:spPr>
        <p:txBody>
          <a:bodyPr/>
          <a:lstStyle/>
          <a:p>
            <a:r>
              <a:rPr lang="en-US" dirty="0"/>
              <a:t>Essential Leadership Skills and Practices </a:t>
            </a:r>
            <a:br>
              <a:rPr lang="en-US" dirty="0"/>
            </a:br>
            <a:endParaRPr lang="en-US" dirty="0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E5314FDD-5B09-5B67-C0AB-18AC7CDB4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0"/>
            <a:ext cx="8915400" cy="6705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to…..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Create a shared vision that people aspire to and achieve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Design and Lead Meetings with Outcomes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Analyze and Verify the Current Reality for any challenge or problem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Build Systems Maps to understand the results you are getting and determine the leverage point for change</a:t>
            </a:r>
            <a:br>
              <a:rPr lang="en-US" dirty="0"/>
            </a:b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Build systemwide strategic plans and achieve the goals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7188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" y="794496"/>
            <a:ext cx="8686800" cy="5269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752600" y="141193"/>
            <a:ext cx="579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en-US" sz="3200" b="1" dirty="0">
                <a:solidFill>
                  <a:schemeClr val="bg2"/>
                </a:solidFill>
              </a:rPr>
              <a:t>Learning Objectives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A97B3B-70E0-7D81-41C6-A49CD32E1CAE}"/>
              </a:ext>
            </a:extLst>
          </p:cNvPr>
          <p:cNvSpPr txBox="1"/>
          <p:nvPr/>
        </p:nvSpPr>
        <p:spPr>
          <a:xfrm>
            <a:off x="0" y="1066800"/>
            <a:ext cx="89916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What is the </a:t>
            </a:r>
            <a:r>
              <a:rPr lang="en-US" sz="2800" u="sng" dirty="0">
                <a:solidFill>
                  <a:schemeClr val="tx1"/>
                </a:solidFill>
              </a:rPr>
              <a:t>difference</a:t>
            </a:r>
            <a:r>
              <a:rPr lang="en-US" sz="2800" dirty="0">
                <a:solidFill>
                  <a:schemeClr val="tx1"/>
                </a:solidFill>
              </a:rPr>
              <a:t> between professional managers and professional leaders and </a:t>
            </a:r>
            <a:r>
              <a:rPr lang="en-US" sz="2800" u="sng" dirty="0">
                <a:solidFill>
                  <a:schemeClr val="tx1"/>
                </a:solidFill>
              </a:rPr>
              <a:t>what is the same</a:t>
            </a:r>
          </a:p>
          <a:p>
            <a:endParaRPr lang="en-US" sz="2800" b="1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What can you do to prepare yourself to become a professional manager or professional leader.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Why are so many associations like yours and insurance companies beginning to focus on this topic? </a:t>
            </a:r>
          </a:p>
          <a:p>
            <a:endParaRPr lang="en-US" sz="3200" dirty="0">
              <a:solidFill>
                <a:schemeClr val="tx1"/>
              </a:solidFill>
            </a:endParaRPr>
          </a:p>
          <a:p>
            <a:br>
              <a:rPr kumimoji="1" lang="en-US" sz="3200" dirty="0">
                <a:solidFill>
                  <a:schemeClr val="tx1"/>
                </a:solidFill>
                <a:latin typeface="Arial"/>
                <a:ea typeface="ＭＳ Ｐゴシック"/>
              </a:rPr>
            </a:br>
            <a:br>
              <a:rPr kumimoji="1" lang="en-US" sz="2800" dirty="0">
                <a:solidFill>
                  <a:schemeClr val="tx1"/>
                </a:solidFill>
                <a:latin typeface="Arial"/>
                <a:ea typeface="ＭＳ Ｐゴシック"/>
              </a:rPr>
            </a:br>
            <a:endParaRPr kumimoji="1"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02133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D259B-AFA7-2F15-9C50-244C24E4E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8B547A1C-AB5F-9D7D-5460-F321EE1DE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1143000"/>
          </a:xfrm>
        </p:spPr>
        <p:txBody>
          <a:bodyPr/>
          <a:lstStyle/>
          <a:p>
            <a:r>
              <a:rPr lang="en-US" dirty="0"/>
              <a:t>Essential Leadership Skills and Practices </a:t>
            </a:r>
            <a:br>
              <a:rPr lang="en-US" dirty="0"/>
            </a:br>
            <a:endParaRPr lang="en-US" dirty="0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CF32F913-E36D-E1D3-7638-9ED809D7D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447800"/>
            <a:ext cx="8915400" cy="4724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How to…..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Negotiate by creating value for all parties and builds trust</a:t>
            </a:r>
            <a:br>
              <a:rPr lang="en-US" dirty="0"/>
            </a:b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Align all of your organizational systems and investments with your strategic plan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Create workplaces where people want to work and are proud of their results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Create Learning Organizations where continuous learning is valued and you practice this yourself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8431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5CE2C-8E27-9B57-5EF5-7CB779E4F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5D760858-1956-47CF-CB6B-F0ED3BD2F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447800"/>
          </a:xfrm>
        </p:spPr>
        <p:txBody>
          <a:bodyPr/>
          <a:lstStyle/>
          <a:p>
            <a:r>
              <a:rPr lang="en-US" dirty="0"/>
              <a:t>Essential Leadership Skills and Practices </a:t>
            </a:r>
            <a:br>
              <a:rPr lang="en-US" dirty="0"/>
            </a:br>
            <a:endParaRPr lang="en-US" dirty="0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1D2E0756-75BB-2DF2-344E-DDCECF620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0"/>
            <a:ext cx="8915400" cy="6705600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How to…..</a:t>
            </a:r>
          </a:p>
          <a:p>
            <a:pPr marL="0" indent="0">
              <a:buNone/>
            </a:pPr>
            <a:endParaRPr lang="en-US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Self reflect  how you think what you believe what your assumptions are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Understand how humans develop, how they learn, how their brains function.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Develop future leaders to replace yourself.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4337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6F1C2-4ACF-2B32-EE70-025E460FA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2450376-E96D-C614-6FD0-7F23F28F9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94496"/>
            <a:ext cx="8686800" cy="5269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67C452D-00C5-16DD-F899-0152A61F1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886"/>
            <a:ext cx="8077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en-US" sz="3200" b="1" dirty="0">
                <a:solidFill>
                  <a:schemeClr val="bg2"/>
                </a:solidFill>
              </a:rPr>
              <a:t>Why the Interest  Now in </a:t>
            </a:r>
          </a:p>
          <a:p>
            <a:pPr algn="ctr"/>
            <a:r>
              <a:rPr kumimoji="1" lang="en-US" sz="3200" b="1" dirty="0">
                <a:solidFill>
                  <a:schemeClr val="bg2"/>
                </a:solidFill>
              </a:rPr>
              <a:t>Management vs Leadership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20C953-54E9-E3F7-62A3-5B4253F4C35A}"/>
              </a:ext>
            </a:extLst>
          </p:cNvPr>
          <p:cNvSpPr txBox="1"/>
          <p:nvPr/>
        </p:nvSpPr>
        <p:spPr>
          <a:xfrm>
            <a:off x="0" y="1295400"/>
            <a:ext cx="8991600" cy="7569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800" b="1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July 1 1994 Northern American Free Trade Agreement NAFTA was passed resulting in large labor shifts out of the US and a brain drain of jobs and investment in managers and leaders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Whole areas of management and leadership studies and training disappeared from the US.  Associations and annual conferences in these fields disappeared.  This conferences brought </a:t>
            </a:r>
            <a:r>
              <a:rPr lang="en-US" sz="2800" dirty="0" err="1">
                <a:solidFill>
                  <a:schemeClr val="tx1"/>
                </a:solidFill>
              </a:rPr>
              <a:t>mnagers</a:t>
            </a:r>
            <a:r>
              <a:rPr lang="en-US" sz="2800" dirty="0">
                <a:solidFill>
                  <a:schemeClr val="tx1"/>
                </a:solidFill>
              </a:rPr>
              <a:t> and leaders together from public private and  nonprofit fields.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  <a:p>
            <a:br>
              <a:rPr kumimoji="1" lang="en-US" sz="3200" dirty="0">
                <a:solidFill>
                  <a:schemeClr val="tx1"/>
                </a:solidFill>
                <a:latin typeface="Arial"/>
                <a:ea typeface="ＭＳ Ｐゴシック"/>
              </a:rPr>
            </a:br>
            <a:br>
              <a:rPr kumimoji="1" lang="en-US" sz="2800" dirty="0">
                <a:solidFill>
                  <a:schemeClr val="tx1"/>
                </a:solidFill>
                <a:latin typeface="Arial"/>
                <a:ea typeface="ＭＳ Ｐゴシック"/>
              </a:rPr>
            </a:br>
            <a:endParaRPr kumimoji="1"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81786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CCC96-D48B-BBCA-6580-75F990494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F84E220-4952-C0BE-5450-AC4853441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94496"/>
            <a:ext cx="8686800" cy="5269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51867CB-4A01-15D1-4486-2A414AF27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99886"/>
            <a:ext cx="8001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en-US" sz="3200" b="1" dirty="0">
                <a:solidFill>
                  <a:schemeClr val="bg2"/>
                </a:solidFill>
              </a:rPr>
              <a:t>Why the Interest  Now in </a:t>
            </a:r>
          </a:p>
          <a:p>
            <a:pPr algn="ctr"/>
            <a:r>
              <a:rPr kumimoji="1" lang="en-US" sz="3200" b="1" dirty="0">
                <a:solidFill>
                  <a:schemeClr val="bg2"/>
                </a:solidFill>
              </a:rPr>
              <a:t>Management vs Leadership Skills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1AEE58-0A1B-840A-F324-5E7B4BDDBE5A}"/>
              </a:ext>
            </a:extLst>
          </p:cNvPr>
          <p:cNvSpPr txBox="1"/>
          <p:nvPr/>
        </p:nvSpPr>
        <p:spPr>
          <a:xfrm>
            <a:off x="0" y="1066800"/>
            <a:ext cx="8991600" cy="8710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800" b="1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Insurance companies and citizens are concerned about the lack of expertise in these areas which affect all our government services as well as all our private companies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Even our best companies like Boeing have met with failures and been put under the microscope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Careless People (book) points out the lack of both quality leadership and management expertise with many of the most successful US companies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  <a:p>
            <a:br>
              <a:rPr kumimoji="1" lang="en-US" sz="3200" dirty="0">
                <a:solidFill>
                  <a:schemeClr val="tx1"/>
                </a:solidFill>
                <a:latin typeface="Arial"/>
                <a:ea typeface="ＭＳ Ｐゴシック"/>
              </a:rPr>
            </a:br>
            <a:br>
              <a:rPr kumimoji="1" lang="en-US" sz="2800" dirty="0">
                <a:solidFill>
                  <a:schemeClr val="tx1"/>
                </a:solidFill>
                <a:latin typeface="Arial"/>
                <a:ea typeface="ＭＳ Ｐゴシック"/>
              </a:rPr>
            </a:br>
            <a:endParaRPr kumimoji="1"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96112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08D28-9A1C-5184-6480-73C14700E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56AB8A4-09FF-7A3B-E36B-3586E6D64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94496"/>
            <a:ext cx="8686800" cy="5269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8E2FC66-2901-A2F5-1A97-CD2768824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0877"/>
            <a:ext cx="769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en-US" sz="3200" b="1" dirty="0">
                <a:solidFill>
                  <a:schemeClr val="bg2"/>
                </a:solidFill>
              </a:rPr>
              <a:t>Why the Interest  Now in </a:t>
            </a:r>
          </a:p>
          <a:p>
            <a:pPr algn="ctr"/>
            <a:r>
              <a:rPr kumimoji="1" lang="en-US" sz="3200" b="1" dirty="0">
                <a:solidFill>
                  <a:schemeClr val="bg2"/>
                </a:solidFill>
              </a:rPr>
              <a:t>Management vs Leadership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B72A30-0102-4E0F-EE62-6154CD185406}"/>
              </a:ext>
            </a:extLst>
          </p:cNvPr>
          <p:cNvSpPr txBox="1"/>
          <p:nvPr/>
        </p:nvSpPr>
        <p:spPr>
          <a:xfrm>
            <a:off x="152400" y="1295400"/>
            <a:ext cx="8610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800" b="1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The management course the PSC ran for ten municipalities this spring revealed that </a:t>
            </a:r>
          </a:p>
          <a:p>
            <a:r>
              <a:rPr lang="en-US" sz="2800" dirty="0">
                <a:solidFill>
                  <a:schemeClr val="tx1"/>
                </a:solidFill>
              </a:rPr>
              <a:t>     most of the attendees had not received training </a:t>
            </a:r>
          </a:p>
          <a:p>
            <a:r>
              <a:rPr lang="en-US" sz="2800" dirty="0">
                <a:solidFill>
                  <a:schemeClr val="tx1"/>
                </a:solidFill>
              </a:rPr>
              <a:t>     in the basics of supervision nor leadership.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With the increase in emergency events across the country and the world the lack of managerial and leadership expertise is affecting public safety and emergency responses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325489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ADFFA-5FB3-27D1-AAF0-39AF4CB4B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66E8CF2-CCAA-EA13-2529-69CF027BA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94496"/>
            <a:ext cx="8686800" cy="5269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B0AF8F5-8F7C-24BB-9D9C-611708922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193"/>
            <a:ext cx="784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en-US" sz="3200" b="1" dirty="0">
                <a:solidFill>
                  <a:schemeClr val="bg2"/>
                </a:solidFill>
              </a:rPr>
              <a:t>What are your 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BAB205-DA71-6536-6633-56D73628954E}"/>
              </a:ext>
            </a:extLst>
          </p:cNvPr>
          <p:cNvSpPr txBox="1"/>
          <p:nvPr/>
        </p:nvSpPr>
        <p:spPr>
          <a:xfrm>
            <a:off x="0" y="1066800"/>
            <a:ext cx="8479395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800" b="1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How to find us………………………….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The Public Sector Consortium </a:t>
            </a:r>
            <a:r>
              <a:rPr lang="en-US" sz="24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www.public-sector.org</a:t>
            </a:r>
            <a:endParaRPr lang="en-US" sz="2400" dirty="0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Description of the Leadership Matters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https://www.public-sector.org/leadership-matters-program/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Resources and Reading on the Website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https://www.public-sector.org/publications-and-resources/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Georgie Bishop  </a:t>
            </a:r>
            <a:r>
              <a:rPr lang="en-US" sz="2400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Georgie.Bishop@public-sector.org</a:t>
            </a:r>
            <a:endParaRPr lang="en-US" sz="2400" dirty="0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Thank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21628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4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198119"/>
          </a:xfrm>
        </p:spPr>
        <p:txBody>
          <a:bodyPr>
            <a:noAutofit/>
          </a:bodyPr>
          <a:lstStyle/>
          <a:p>
            <a:pPr algn="ctr"/>
            <a:br>
              <a:rPr lang="en-US" altLang="en-US" sz="3200" dirty="0">
                <a:latin typeface="+mn-lt"/>
              </a:rPr>
            </a:br>
            <a:br>
              <a:rPr lang="en-US" altLang="en-US" sz="3200" dirty="0">
                <a:latin typeface="+mn-lt"/>
              </a:rPr>
            </a:br>
            <a:r>
              <a:rPr lang="en-US" altLang="en-US" sz="3200" dirty="0">
                <a:latin typeface="+mn-lt"/>
              </a:rPr>
              <a:t>Introduction to the Public Sector Consortium</a:t>
            </a:r>
          </a:p>
        </p:txBody>
      </p:sp>
      <p:sp>
        <p:nvSpPr>
          <p:cNvPr id="12290" name="Content Placeholder 5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6172200"/>
          </a:xfrm>
        </p:spPr>
        <p:txBody>
          <a:bodyPr>
            <a:normAutofit/>
          </a:bodyPr>
          <a:lstStyle/>
          <a:p>
            <a:pPr>
              <a:buSzPct val="100000"/>
              <a:buFont typeface="Wingdings" charset="2"/>
              <a:buChar char="§"/>
            </a:pPr>
            <a:r>
              <a:rPr lang="en-US" altLang="en-US" sz="2800" dirty="0"/>
              <a:t>My name is Georgie Bishop and I am the President of the Public Sector Consortium</a:t>
            </a:r>
          </a:p>
          <a:p>
            <a:pPr>
              <a:buSzPct val="100000"/>
              <a:buFont typeface="Wingdings" charset="2"/>
              <a:buChar char="§"/>
            </a:pPr>
            <a:endParaRPr lang="en-US" altLang="en-US" sz="2800" dirty="0"/>
          </a:p>
          <a:p>
            <a:pPr>
              <a:buSzPct val="100000"/>
              <a:buFont typeface="Wingdings" charset="2"/>
              <a:buChar char="§"/>
            </a:pPr>
            <a:r>
              <a:rPr lang="en-US" altLang="en-US" sz="2800" dirty="0"/>
              <a:t>Prior to the PSC I was director of Workforce Development and Training at the US Environmental Protection Agency for 30 years</a:t>
            </a:r>
          </a:p>
          <a:p>
            <a:pPr>
              <a:buSzPct val="100000"/>
              <a:buFont typeface="Wingdings" charset="2"/>
              <a:buChar char="§"/>
            </a:pPr>
            <a:endParaRPr lang="en-US" altLang="en-US" sz="2800" dirty="0"/>
          </a:p>
          <a:p>
            <a:pPr>
              <a:buSzPct val="100000"/>
              <a:buFont typeface="Wingdings" charset="2"/>
              <a:buChar char="§"/>
            </a:pPr>
            <a:r>
              <a:rPr lang="en-US" altLang="en-US" sz="2800" dirty="0"/>
              <a:t>The PSC is a non-profit dedicated to developing leadership skills and now mgmt skills that enable leaders and managers to “</a:t>
            </a:r>
            <a:r>
              <a:rPr lang="en-US" altLang="en-US" sz="2800" b="1" dirty="0"/>
              <a:t>reinvent the practice of public leadership for the  common good.”</a:t>
            </a:r>
          </a:p>
          <a:p>
            <a:pPr>
              <a:buSzPct val="100000"/>
              <a:buFont typeface="Wingdings" charset="2"/>
              <a:buChar char="§"/>
            </a:pPr>
            <a:endParaRPr lang="en-US" altLang="en-US" sz="3000" dirty="0"/>
          </a:p>
          <a:p>
            <a:pPr>
              <a:buSzPct val="100000"/>
              <a:buFont typeface="Wingdings" charset="2"/>
              <a:buChar char="§"/>
            </a:pPr>
            <a:endParaRPr lang="en-US" altLang="en-US" dirty="0"/>
          </a:p>
          <a:p>
            <a:pPr>
              <a:buSzPct val="100000"/>
              <a:buFont typeface="Wingdings" charset="2"/>
              <a:buChar char="§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9263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385C2-440A-7C54-C1DF-77108833A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4">
            <a:extLst>
              <a:ext uri="{FF2B5EF4-FFF2-40B4-BE49-F238E27FC236}">
                <a16:creationId xmlns:a16="http://schemas.microsoft.com/office/drawing/2014/main" id="{E152463A-CBCC-C4F7-6615-A30251060D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9144000" cy="762000"/>
          </a:xfrm>
        </p:spPr>
        <p:txBody>
          <a:bodyPr>
            <a:noAutofit/>
          </a:bodyPr>
          <a:lstStyle/>
          <a:p>
            <a:pPr algn="ctr"/>
            <a:br>
              <a:rPr lang="en-US" altLang="en-US" sz="3200" dirty="0">
                <a:latin typeface="+mn-lt"/>
              </a:rPr>
            </a:br>
            <a:br>
              <a:rPr lang="en-US" altLang="en-US" sz="3200" dirty="0">
                <a:latin typeface="+mn-lt"/>
              </a:rPr>
            </a:br>
            <a:r>
              <a:rPr lang="en-US" altLang="en-US" sz="3200" dirty="0">
                <a:latin typeface="+mn-lt"/>
              </a:rPr>
              <a:t>Introduction to the Public Sector Consortium</a:t>
            </a:r>
            <a:br>
              <a:rPr lang="en-US" altLang="en-US" sz="3200" dirty="0">
                <a:latin typeface="+mn-lt"/>
              </a:rPr>
            </a:br>
            <a:br>
              <a:rPr lang="en-US" altLang="en-US" sz="3200" dirty="0">
                <a:latin typeface="+mn-lt"/>
              </a:rPr>
            </a:br>
            <a:endParaRPr lang="en-US" altLang="en-US" sz="3200" dirty="0">
              <a:latin typeface="+mn-lt"/>
            </a:endParaRPr>
          </a:p>
        </p:txBody>
      </p:sp>
      <p:sp>
        <p:nvSpPr>
          <p:cNvPr id="12290" name="Content Placeholder 5">
            <a:extLst>
              <a:ext uri="{FF2B5EF4-FFF2-40B4-BE49-F238E27FC236}">
                <a16:creationId xmlns:a16="http://schemas.microsoft.com/office/drawing/2014/main" id="{33E7A652-AF64-3B9D-91C2-EE11056132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" y="1143000"/>
            <a:ext cx="8991600" cy="5257800"/>
          </a:xfrm>
        </p:spPr>
        <p:txBody>
          <a:bodyPr>
            <a:normAutofit fontScale="92500" lnSpcReduction="10000"/>
          </a:bodyPr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altLang="en-US" sz="2800" dirty="0"/>
              <a:t>The PSC was created in 2006 by experienced public leaders and managers in collaboration with academics and consultants to design </a:t>
            </a:r>
            <a:r>
              <a:rPr lang="en-US" altLang="en-US" sz="2800" b="1" dirty="0"/>
              <a:t>practice-based learning </a:t>
            </a:r>
            <a:r>
              <a:rPr lang="en-US" altLang="en-US" sz="2800" dirty="0"/>
              <a:t>that assures </a:t>
            </a:r>
            <a:r>
              <a:rPr lang="en-US" altLang="en-US" sz="2800" b="1" dirty="0"/>
              <a:t>public leadership effectiveness and improved services.</a:t>
            </a:r>
          </a:p>
          <a:p>
            <a:pPr marL="0" indent="0">
              <a:buSzPct val="100000"/>
              <a:buNone/>
            </a:pPr>
            <a:endParaRPr lang="en-US" altLang="en-US" sz="2400" b="1" dirty="0"/>
          </a:p>
          <a:p>
            <a:pPr>
              <a:buSzPct val="100000"/>
              <a:buFont typeface="Wingdings" charset="2"/>
              <a:buChar char="§"/>
            </a:pPr>
            <a:r>
              <a:rPr lang="en-US" altLang="en-US" sz="3000" b="1" dirty="0"/>
              <a:t>The Leadership Matters Program </a:t>
            </a:r>
            <a:r>
              <a:rPr lang="en-US" altLang="en-US" sz="3000" dirty="0"/>
              <a:t>is our primary Leadership training program…. Eight days classroom and fourteen months coaching and application.                      </a:t>
            </a:r>
            <a:endParaRPr lang="en-US" altLang="en-US" sz="3000" b="1" dirty="0"/>
          </a:p>
          <a:p>
            <a:pPr marL="0" indent="0">
              <a:buSzPct val="100000"/>
              <a:buNone/>
            </a:pPr>
            <a:endParaRPr lang="en-US" altLang="en-US" sz="3000" b="1" dirty="0"/>
          </a:p>
          <a:p>
            <a:pPr>
              <a:buSzPct val="100000"/>
              <a:buFont typeface="Wingdings" charset="2"/>
              <a:buChar char="§"/>
            </a:pPr>
            <a:r>
              <a:rPr lang="en-US" altLang="en-US" sz="3000" dirty="0"/>
              <a:t>Our new six part supervisory/management program has just been offered for the first time this past spring</a:t>
            </a:r>
          </a:p>
          <a:p>
            <a:pPr>
              <a:buSzPct val="100000"/>
              <a:buFont typeface="Wingdings" charset="2"/>
              <a:buChar char="§"/>
            </a:pPr>
            <a:endParaRPr lang="en-US" altLang="en-US" sz="3000" dirty="0"/>
          </a:p>
          <a:p>
            <a:pPr>
              <a:buSzPct val="100000"/>
              <a:buFont typeface="Wingdings" charset="2"/>
              <a:buChar char="§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4078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CB9629D-F659-4405-AD3B-563BD71C9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4478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kumimoji="0" lang="en-US" altLang="en-US" sz="2800" b="1" dirty="0">
                <a:solidFill>
                  <a:schemeClr val="tx1"/>
                </a:solidFill>
              </a:rPr>
              <a:t>Supervision/Management and Leadership are professions </a:t>
            </a:r>
            <a:r>
              <a:rPr kumimoji="0" lang="en-US" altLang="en-US" sz="2800" dirty="0">
                <a:solidFill>
                  <a:schemeClr val="tx1"/>
                </a:solidFill>
              </a:rPr>
              <a:t>like medicine and law, which require the mastery of essential skills and practices.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kumimoji="0" lang="en-US" altLang="en-US" sz="2800" dirty="0">
                <a:solidFill>
                  <a:schemeClr val="tx1"/>
                </a:solidFill>
              </a:rPr>
              <a:t>The required skills for management and for leadership are two different skill sets and often overlap 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kumimoji="0" lang="en-US" altLang="en-US" sz="2800" b="1" dirty="0">
                <a:solidFill>
                  <a:schemeClr val="tx1"/>
                </a:solidFill>
              </a:rPr>
              <a:t>Public leaders unlike their counterparts in the private and nonprofit sectors are responsible for protecting and sustaining the common resources we all depend on to thrive</a:t>
            </a:r>
            <a:endParaRPr kumimoji="0" lang="en-US" altLang="en-US" sz="2800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kumimoji="0" lang="en-US" alt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kumimoji="0" lang="en-US" altLang="en-US" dirty="0">
              <a:solidFill>
                <a:schemeClr val="tx1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43CA60E-A135-4D6B-AE14-82113D86D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04800"/>
            <a:ext cx="7696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3200" b="1" dirty="0">
                <a:solidFill>
                  <a:schemeClr val="tx1"/>
                </a:solidFill>
              </a:rPr>
              <a:t>Our Assumptions  </a:t>
            </a:r>
          </a:p>
        </p:txBody>
      </p:sp>
    </p:spTree>
    <p:extLst>
      <p:ext uri="{BB962C8B-B14F-4D97-AF65-F5344CB8AC3E}">
        <p14:creationId xmlns:p14="http://schemas.microsoft.com/office/powerpoint/2010/main" val="218100534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721E1-E63A-F8E2-8326-9E1527540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5DA38D7-224F-C152-E86F-4CA89F6C5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9588"/>
            <a:ext cx="8923867" cy="553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lang="en-US" altLang="ja-JP" sz="2800" dirty="0"/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lang="en-US" altLang="ja-JP" sz="2800" dirty="0"/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Civic Engagement and Collaborative Public  workplaces require skills that go beyond command and control approaches</a:t>
            </a:r>
            <a:br>
              <a:rPr lang="en-US" altLang="ja-JP" sz="2800" dirty="0"/>
            </a:br>
            <a:endParaRPr kumimoji="0" lang="en-US" altLang="en-US" sz="2800" b="1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kumimoji="0" lang="en-US" altLang="en-US" sz="2800" dirty="0">
                <a:solidFill>
                  <a:schemeClr val="tx1"/>
                </a:solidFill>
              </a:rPr>
              <a:t>The </a:t>
            </a:r>
            <a:r>
              <a:rPr kumimoji="0" lang="en-US" altLang="en-US" sz="2800" b="1" dirty="0">
                <a:solidFill>
                  <a:schemeClr val="tx1"/>
                </a:solidFill>
              </a:rPr>
              <a:t>more effective and skilled </a:t>
            </a:r>
            <a:r>
              <a:rPr kumimoji="0" lang="en-US" altLang="en-US" sz="2800" dirty="0">
                <a:solidFill>
                  <a:schemeClr val="tx1"/>
                </a:solidFill>
              </a:rPr>
              <a:t>you are as a supervisor and/or leader the </a:t>
            </a:r>
            <a:r>
              <a:rPr kumimoji="0" lang="en-US" altLang="en-US" sz="2800" b="1" dirty="0">
                <a:solidFill>
                  <a:schemeClr val="tx1"/>
                </a:solidFill>
              </a:rPr>
              <a:t>lower your stress levels and the better your outcomes</a:t>
            </a:r>
            <a:br>
              <a:rPr kumimoji="0" lang="en-US" altLang="en-US" sz="2800" b="1" dirty="0">
                <a:solidFill>
                  <a:schemeClr val="tx1"/>
                </a:solidFill>
              </a:rPr>
            </a:br>
            <a:endParaRPr kumimoji="0" lang="en-US" altLang="en-US" sz="2800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300"/>
              </a:spcAft>
              <a:buSzTx/>
              <a:buNone/>
              <a:defRPr/>
            </a:pPr>
            <a:endParaRPr kumimoji="0" lang="en-US" altLang="en-US" sz="28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kumimoji="0" lang="en-US" altLang="en-US" dirty="0">
              <a:solidFill>
                <a:schemeClr val="tx1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9DA54C4-4EE2-80CE-96B2-967407423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767" y="576769"/>
            <a:ext cx="7543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3200" b="1" dirty="0">
                <a:solidFill>
                  <a:schemeClr val="tx1"/>
                </a:solidFill>
              </a:rPr>
              <a:t>Our Assumptions </a:t>
            </a:r>
            <a:endParaRPr lang="en-US" altLang="en-US" sz="3200" b="1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44085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81000" y="-381000"/>
            <a:ext cx="8572500" cy="1828800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  <a:ea typeface="Arial" charset="0"/>
                <a:cs typeface="Arial" charset="0"/>
              </a:rPr>
              <a:t>Ground Rules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90500" y="990600"/>
            <a:ext cx="8953500" cy="5410200"/>
          </a:xfrm>
        </p:spPr>
        <p:txBody>
          <a:bodyPr/>
          <a:lstStyle/>
          <a:p>
            <a:pPr>
              <a:buSzPct val="100000"/>
              <a:buFont typeface="Wingdings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Listen actively throughout the session before crafting questions for the end of the session</a:t>
            </a:r>
          </a:p>
          <a:p>
            <a:pPr marL="0" indent="0">
              <a:buSzPct val="100000"/>
              <a:buNone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charset="2"/>
              <a:buChar char="§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Ask questions to improve your understanding or clarify a point after the power point presentation</a:t>
            </a:r>
          </a:p>
          <a:p>
            <a:pPr marL="0" indent="0">
              <a:buSzPct val="100000"/>
              <a:buNone/>
            </a:pPr>
            <a:endParaRPr lang="en-US" sz="2800" b="1" dirty="0">
              <a:latin typeface="Arial" charset="0"/>
              <a:ea typeface="Arial" charset="0"/>
              <a:cs typeface="Arial" charset="0"/>
            </a:endParaRPr>
          </a:p>
          <a:p>
            <a:pPr>
              <a:buSzPct val="100000"/>
              <a:buFont typeface="Wingdings" charset="2"/>
              <a:buChar char="§"/>
            </a:pP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Avoid distractions (like electronic devices allowing others to enter your office) during the session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SzPct val="100000"/>
              <a:buNone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Thank you</a:t>
            </a:r>
          </a:p>
          <a:p>
            <a:pPr marL="0" indent="0">
              <a:buSzPct val="100000"/>
              <a:buNone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258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14535-272C-0237-67DD-B85FD4AA5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C84D90B-F4D2-ADDB-5C2C-D78DEB32B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9600"/>
            <a:ext cx="9144000" cy="5671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lang="en-US" altLang="ja-JP" sz="2800" dirty="0"/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A positive regard for human beings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The verifiable and accepted truth that </a:t>
            </a:r>
            <a:r>
              <a:rPr lang="en-US" altLang="ja-JP" sz="2800" u="sng" dirty="0"/>
              <a:t>you need  people </a:t>
            </a:r>
            <a:r>
              <a:rPr lang="en-US" altLang="ja-JP" sz="2800" dirty="0"/>
              <a:t>to accomplish the work 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Belief that you cannot fully do your job unless the people you serve (staff and citizens) like, trust and respect you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Belief in continuous learning and improvements both your own and your team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Able to give respectful, constructive, actionable feedback 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kumimoji="0" lang="en-US" altLang="en-US" sz="2800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300"/>
              </a:spcAft>
              <a:buSzTx/>
              <a:buNone/>
              <a:defRPr/>
            </a:pPr>
            <a:endParaRPr kumimoji="0" lang="en-US" altLang="en-US" sz="28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kumimoji="0" lang="en-US" altLang="en-US" dirty="0">
              <a:solidFill>
                <a:schemeClr val="tx1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B60BCD5-E78F-29C0-5143-FFF2E69D6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537"/>
            <a:ext cx="89238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3200" b="1" dirty="0">
                <a:solidFill>
                  <a:schemeClr val="tx1"/>
                </a:solidFill>
              </a:rPr>
              <a:t>What Characteristics and Skills are Shared </a:t>
            </a:r>
          </a:p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3200" b="1" dirty="0">
                <a:solidFill>
                  <a:schemeClr val="tx1"/>
                </a:solidFill>
              </a:rPr>
              <a:t>by Both Professions </a:t>
            </a:r>
            <a:endParaRPr lang="en-US" altLang="en-US" sz="3200" b="1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61922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FD94C-EC93-38FF-1F35-6D0BC0EC5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EE48C03-F454-3801-FC5E-42B025740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9588"/>
            <a:ext cx="8923867" cy="553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lang="en-US" altLang="ja-JP" sz="2800" dirty="0"/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Competence and experience in the skills and competencies required to supervise/manage and lead people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kumimoji="0" lang="en-US" altLang="en-US" sz="2800" dirty="0">
                <a:solidFill>
                  <a:schemeClr val="tx1"/>
                </a:solidFill>
              </a:rPr>
              <a:t>Proven resilience in good times and bad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lang="en-US" altLang="ja-JP" sz="2800" dirty="0"/>
              <a:t>Belief that people will follow your actions more than your words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kumimoji="0" lang="en-US" altLang="en-US" sz="2800" dirty="0">
                <a:solidFill>
                  <a:schemeClr val="tx1"/>
                </a:solidFill>
              </a:rPr>
              <a:t>A consistent moral compass and sense of fairness that others recognize and depend on for continuity</a:t>
            </a: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r>
              <a:rPr kumimoji="0" lang="en-US" altLang="en-US" sz="2800" dirty="0">
                <a:solidFill>
                  <a:schemeClr val="tx1"/>
                </a:solidFill>
              </a:rPr>
              <a:t>The ability to admit mistakes and learn in public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SzTx/>
              <a:buNone/>
              <a:defRPr/>
            </a:pPr>
            <a:endParaRPr kumimoji="0" lang="en-US" altLang="en-US" sz="28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SzTx/>
              <a:buFont typeface="Wingdings" charset="2"/>
              <a:buChar char="§"/>
              <a:defRPr/>
            </a:pPr>
            <a:endParaRPr kumimoji="0" lang="en-US" altLang="en-US" dirty="0">
              <a:solidFill>
                <a:schemeClr val="tx1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9146BF9-96B1-B4F6-6A7D-753C7DB7E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-63326"/>
            <a:ext cx="90000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50000"/>
              <a:buFont typeface="Monotype Sorts" charset="2"/>
              <a:buChar char="n"/>
              <a:defRPr kumimoji="1" sz="24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SzPct val="75000"/>
              <a:buFont typeface="Monotype Sorts" charset="2"/>
              <a:buChar char="u"/>
              <a:defRPr kumimoji="1" sz="22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SzPct val="65000"/>
              <a:buFont typeface="Monotype Sorts" charset="2"/>
              <a:buChar char="F"/>
              <a:defRPr kumimoji="1" sz="2000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SzPct val="100000"/>
              <a:buChar char="•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–"/>
              <a:defRPr kumimoji="1">
                <a:solidFill>
                  <a:schemeClr val="bg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3200" b="1" dirty="0">
                <a:solidFill>
                  <a:schemeClr val="tx1"/>
                </a:solidFill>
              </a:rPr>
              <a:t>What Characteristics and Skills are shared </a:t>
            </a:r>
          </a:p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3200" b="1" dirty="0">
                <a:solidFill>
                  <a:schemeClr val="tx1"/>
                </a:solidFill>
              </a:rPr>
              <a:t>by Both Professions </a:t>
            </a:r>
            <a:endParaRPr lang="en-US" altLang="en-US" sz="3200" b="1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49355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Generic (Standard)">
  <a:themeElements>
    <a:clrScheme name="">
      <a:dk1>
        <a:srgbClr val="19191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141414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eric (Standard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(Standard).pot</Template>
  <TotalTime>61284</TotalTime>
  <Words>1571</Words>
  <Application>Microsoft Office PowerPoint</Application>
  <PresentationFormat>On-screen Show (4:3)</PresentationFormat>
  <Paragraphs>277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ＭＳ Ｐゴシック</vt:lpstr>
      <vt:lpstr>Arial</vt:lpstr>
      <vt:lpstr>Arial Narrow</vt:lpstr>
      <vt:lpstr>Helvetica</vt:lpstr>
      <vt:lpstr>Monotype Sorts</vt:lpstr>
      <vt:lpstr>Tahoma</vt:lpstr>
      <vt:lpstr>Times New Roman</vt:lpstr>
      <vt:lpstr>Wingdings</vt:lpstr>
      <vt:lpstr>Generic (Standard)</vt:lpstr>
      <vt:lpstr>PowerPoint Presentation</vt:lpstr>
      <vt:lpstr>PowerPoint Presentation</vt:lpstr>
      <vt:lpstr>  Introduction to the Public Sector Consortium</vt:lpstr>
      <vt:lpstr>  Introduction to the Public Sector Consortium  </vt:lpstr>
      <vt:lpstr>PowerPoint Presentation</vt:lpstr>
      <vt:lpstr>PowerPoint Presentation</vt:lpstr>
      <vt:lpstr>Ground Rules</vt:lpstr>
      <vt:lpstr>PowerPoint Presentation</vt:lpstr>
      <vt:lpstr>PowerPoint Presentation</vt:lpstr>
      <vt:lpstr>PowerPoint Presentation</vt:lpstr>
      <vt:lpstr>Levels of Management and Leadership in Most Organizations  </vt:lpstr>
      <vt:lpstr>Supervisory Management Responsibilities and Practices  </vt:lpstr>
      <vt:lpstr> Characteristics of People who prefer Management and Supervisory Responsibilities  </vt:lpstr>
      <vt:lpstr>Essential Supervisory Skills and Practices  </vt:lpstr>
      <vt:lpstr>PowerPoint Presentation</vt:lpstr>
      <vt:lpstr>Essential Management Responsibilities and Practices  </vt:lpstr>
      <vt:lpstr>Leadership Responsibilities and Practices  </vt:lpstr>
      <vt:lpstr> Characteristics of People who prefer  Leadership Responsibilities  </vt:lpstr>
      <vt:lpstr>Essential Leadership Skills and Practices  </vt:lpstr>
      <vt:lpstr>Essential Leadership Skills and Practices  </vt:lpstr>
      <vt:lpstr>Essential Leadership Skills and Practices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Suzanne B. Thomson</dc:creator>
  <cp:lastModifiedBy>Georgie Bishop</cp:lastModifiedBy>
  <cp:revision>669</cp:revision>
  <cp:lastPrinted>2016-10-19T21:03:38Z</cp:lastPrinted>
  <dcterms:created xsi:type="dcterms:W3CDTF">2014-11-09T21:00:30Z</dcterms:created>
  <dcterms:modified xsi:type="dcterms:W3CDTF">2026-06-22T13:33:56Z</dcterms:modified>
</cp:coreProperties>
</file>