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9"/>
  </p:notesMasterIdLst>
  <p:sldIdLst>
    <p:sldId id="512" r:id="rId3"/>
    <p:sldId id="2563" r:id="rId4"/>
    <p:sldId id="2561" r:id="rId5"/>
    <p:sldId id="2564" r:id="rId6"/>
    <p:sldId id="496" r:id="rId7"/>
    <p:sldId id="258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ights and Reflections: A Personal Journey in Local Public Health From Massachusetts to NACCHO" id="{9C7923D7-7F07-4DC2-9BD0-E83CBB51DCF7}">
          <p14:sldIdLst>
            <p14:sldId id="512"/>
            <p14:sldId id="2563"/>
            <p14:sldId id="2561"/>
          </p14:sldIdLst>
        </p14:section>
        <p14:section name="Missed.......Opportunities" id="{F0B0CD28-5BEA-43DA-A21E-F9E549312EC2}">
          <p14:sldIdLst>
            <p14:sldId id="2564"/>
            <p14:sldId id="496"/>
          </p14:sldIdLst>
        </p14:section>
        <p14:section name="Conclusion" id="{9EF3AFC2-CE1C-47A2-80F3-A21E937B2BA7}">
          <p14:sldIdLst>
            <p14:sldId id="25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408" y="30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A4860B-8A98-4E69-BE47-F7F13B9A2A4E}"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AC957840-E323-4FDA-8DA2-950AE148A272}">
      <dgm:prSet/>
      <dgm:spPr/>
      <dgm:t>
        <a:bodyPr/>
        <a:lstStyle/>
        <a:p>
          <a:pPr>
            <a:lnSpc>
              <a:spcPct val="100000"/>
            </a:lnSpc>
            <a:defRPr b="1"/>
          </a:pPr>
          <a:r>
            <a:rPr lang="en-US" b="0" i="0"/>
            <a:t>Value of Diverse Experiences</a:t>
          </a:r>
          <a:endParaRPr lang="en-US"/>
        </a:p>
      </dgm:t>
    </dgm:pt>
    <dgm:pt modelId="{526E330E-93E9-4DCC-B8FE-AA361A521603}" type="parTrans" cxnId="{2E5263C4-D13B-4BE7-A198-C1A2311705E9}">
      <dgm:prSet/>
      <dgm:spPr/>
      <dgm:t>
        <a:bodyPr/>
        <a:lstStyle/>
        <a:p>
          <a:endParaRPr lang="en-US"/>
        </a:p>
      </dgm:t>
    </dgm:pt>
    <dgm:pt modelId="{9B4615DF-C44E-4253-99D3-7718BA4566FA}" type="sibTrans" cxnId="{2E5263C4-D13B-4BE7-A198-C1A2311705E9}">
      <dgm:prSet/>
      <dgm:spPr/>
      <dgm:t>
        <a:bodyPr/>
        <a:lstStyle/>
        <a:p>
          <a:pPr>
            <a:lnSpc>
              <a:spcPct val="100000"/>
            </a:lnSpc>
            <a:defRPr b="1"/>
          </a:pPr>
          <a:endParaRPr lang="en-US"/>
        </a:p>
      </dgm:t>
    </dgm:pt>
    <dgm:pt modelId="{97E60FD2-551D-4C24-820C-FF07F385F1C4}">
      <dgm:prSet/>
      <dgm:spPr/>
      <dgm:t>
        <a:bodyPr/>
        <a:lstStyle/>
        <a:p>
          <a:pPr>
            <a:lnSpc>
              <a:spcPct val="100000"/>
            </a:lnSpc>
          </a:pPr>
          <a:r>
            <a:rPr lang="en-US" b="0" i="0"/>
            <a:t>Diverse experiences enrich understanding and effectiveness in public health work.</a:t>
          </a:r>
          <a:endParaRPr lang="en-US"/>
        </a:p>
      </dgm:t>
    </dgm:pt>
    <dgm:pt modelId="{D1464557-C6A1-4C90-B54F-091881693CAE}" type="parTrans" cxnId="{F72844D7-F38E-4334-BB7E-D9AF49B72667}">
      <dgm:prSet/>
      <dgm:spPr/>
      <dgm:t>
        <a:bodyPr/>
        <a:lstStyle/>
        <a:p>
          <a:endParaRPr lang="en-US"/>
        </a:p>
      </dgm:t>
    </dgm:pt>
    <dgm:pt modelId="{6465359A-6508-4797-9B5C-B044DDC396EC}" type="sibTrans" cxnId="{F72844D7-F38E-4334-BB7E-D9AF49B72667}">
      <dgm:prSet/>
      <dgm:spPr/>
      <dgm:t>
        <a:bodyPr/>
        <a:lstStyle/>
        <a:p>
          <a:endParaRPr lang="en-US"/>
        </a:p>
      </dgm:t>
    </dgm:pt>
    <dgm:pt modelId="{1A5FE217-C8DF-4827-BE06-C0488F440461}">
      <dgm:prSet/>
      <dgm:spPr/>
      <dgm:t>
        <a:bodyPr/>
        <a:lstStyle/>
        <a:p>
          <a:pPr>
            <a:lnSpc>
              <a:spcPct val="100000"/>
            </a:lnSpc>
            <a:defRPr b="1"/>
          </a:pPr>
          <a:r>
            <a:rPr lang="en-US" b="0" i="0"/>
            <a:t>Continuous Learning Importance</a:t>
          </a:r>
          <a:endParaRPr lang="en-US"/>
        </a:p>
      </dgm:t>
    </dgm:pt>
    <dgm:pt modelId="{D058C035-59ED-45FE-87A9-E9E234DE72FB}" type="parTrans" cxnId="{A18A7225-5BC2-4F5E-A1EB-436F521F9537}">
      <dgm:prSet/>
      <dgm:spPr/>
      <dgm:t>
        <a:bodyPr/>
        <a:lstStyle/>
        <a:p>
          <a:endParaRPr lang="en-US"/>
        </a:p>
      </dgm:t>
    </dgm:pt>
    <dgm:pt modelId="{1AC25787-C8BF-4405-9899-872F55B1218D}" type="sibTrans" cxnId="{A18A7225-5BC2-4F5E-A1EB-436F521F9537}">
      <dgm:prSet/>
      <dgm:spPr/>
      <dgm:t>
        <a:bodyPr/>
        <a:lstStyle/>
        <a:p>
          <a:pPr>
            <a:lnSpc>
              <a:spcPct val="100000"/>
            </a:lnSpc>
            <a:defRPr b="1"/>
          </a:pPr>
          <a:endParaRPr lang="en-US"/>
        </a:p>
      </dgm:t>
    </dgm:pt>
    <dgm:pt modelId="{52805760-E8F8-4C00-95EF-6353097252CC}">
      <dgm:prSet/>
      <dgm:spPr/>
      <dgm:t>
        <a:bodyPr/>
        <a:lstStyle/>
        <a:p>
          <a:pPr>
            <a:lnSpc>
              <a:spcPct val="100000"/>
            </a:lnSpc>
          </a:pPr>
          <a:r>
            <a:rPr lang="en-US" b="0" i="0"/>
            <a:t>Ongoing education supports adapting to challenges and advancing public health goals.</a:t>
          </a:r>
          <a:endParaRPr lang="en-US"/>
        </a:p>
      </dgm:t>
    </dgm:pt>
    <dgm:pt modelId="{0B4B9E68-4984-4987-97A4-577AC147556D}" type="parTrans" cxnId="{A3A675C1-428D-419A-8EE2-6E30F62881E2}">
      <dgm:prSet/>
      <dgm:spPr/>
      <dgm:t>
        <a:bodyPr/>
        <a:lstStyle/>
        <a:p>
          <a:endParaRPr lang="en-US"/>
        </a:p>
      </dgm:t>
    </dgm:pt>
    <dgm:pt modelId="{3BA5804E-86CE-4681-A735-4D9CECEA8A31}" type="sibTrans" cxnId="{A3A675C1-428D-419A-8EE2-6E30F62881E2}">
      <dgm:prSet/>
      <dgm:spPr/>
      <dgm:t>
        <a:bodyPr/>
        <a:lstStyle/>
        <a:p>
          <a:endParaRPr lang="en-US"/>
        </a:p>
      </dgm:t>
    </dgm:pt>
    <dgm:pt modelId="{40BFDA86-D0DB-4ECF-8228-9E4F433A32EA}">
      <dgm:prSet/>
      <dgm:spPr/>
      <dgm:t>
        <a:bodyPr/>
        <a:lstStyle/>
        <a:p>
          <a:pPr>
            <a:lnSpc>
              <a:spcPct val="100000"/>
            </a:lnSpc>
            <a:defRPr b="1"/>
          </a:pPr>
          <a:r>
            <a:rPr lang="en-US" b="0" i="0"/>
            <a:t>Embracing Challenges and Opportunities</a:t>
          </a:r>
          <a:endParaRPr lang="en-US"/>
        </a:p>
      </dgm:t>
    </dgm:pt>
    <dgm:pt modelId="{DEB8A2E3-966B-4A71-9794-8FB9A6608ABB}" type="parTrans" cxnId="{9D624A67-BB03-4DE3-BBB3-E20148B33415}">
      <dgm:prSet/>
      <dgm:spPr/>
      <dgm:t>
        <a:bodyPr/>
        <a:lstStyle/>
        <a:p>
          <a:endParaRPr lang="en-US"/>
        </a:p>
      </dgm:t>
    </dgm:pt>
    <dgm:pt modelId="{A70A9082-0CA6-46FE-BE10-9C3347A5C14A}" type="sibTrans" cxnId="{9D624A67-BB03-4DE3-BBB3-E20148B33415}">
      <dgm:prSet/>
      <dgm:spPr/>
      <dgm:t>
        <a:bodyPr/>
        <a:lstStyle/>
        <a:p>
          <a:endParaRPr lang="en-US"/>
        </a:p>
      </dgm:t>
    </dgm:pt>
    <dgm:pt modelId="{0DC3EE45-E96B-4997-A2AA-86D5A50A34CC}">
      <dgm:prSet/>
      <dgm:spPr/>
      <dgm:t>
        <a:bodyPr/>
        <a:lstStyle/>
        <a:p>
          <a:pPr>
            <a:lnSpc>
              <a:spcPct val="100000"/>
            </a:lnSpc>
          </a:pPr>
          <a:r>
            <a:rPr lang="en-US" b="0" i="0"/>
            <a:t>Accepting challenges fosters meaningful community impact and professional fulfillment.</a:t>
          </a:r>
          <a:endParaRPr lang="en-US"/>
        </a:p>
      </dgm:t>
    </dgm:pt>
    <dgm:pt modelId="{1322A5D4-D77B-43C8-94BE-D43317DB43F6}" type="parTrans" cxnId="{26D4E326-F62F-469D-8C66-A5D60E30E85C}">
      <dgm:prSet/>
      <dgm:spPr/>
      <dgm:t>
        <a:bodyPr/>
        <a:lstStyle/>
        <a:p>
          <a:endParaRPr lang="en-US"/>
        </a:p>
      </dgm:t>
    </dgm:pt>
    <dgm:pt modelId="{9E2B8A13-1FE4-40AE-B6D0-836214C17743}" type="sibTrans" cxnId="{26D4E326-F62F-469D-8C66-A5D60E30E85C}">
      <dgm:prSet/>
      <dgm:spPr/>
      <dgm:t>
        <a:bodyPr/>
        <a:lstStyle/>
        <a:p>
          <a:endParaRPr lang="en-US"/>
        </a:p>
      </dgm:t>
    </dgm:pt>
    <dgm:pt modelId="{3384EA5D-6B18-416D-BC1B-38BDD4B0BAA0}" type="pres">
      <dgm:prSet presAssocID="{80A4860B-8A98-4E69-BE47-F7F13B9A2A4E}" presName="Name0" presStyleCnt="0">
        <dgm:presLayoutVars>
          <dgm:dir/>
          <dgm:resizeHandles val="exact"/>
        </dgm:presLayoutVars>
      </dgm:prSet>
      <dgm:spPr/>
    </dgm:pt>
    <dgm:pt modelId="{E0D503C2-AC2C-437E-8024-DB4A14E36E4D}" type="pres">
      <dgm:prSet presAssocID="{AC957840-E323-4FDA-8DA2-950AE148A272}" presName="compNode" presStyleCnt="0"/>
      <dgm:spPr/>
    </dgm:pt>
    <dgm:pt modelId="{82EE98B3-AFE9-4FB1-A6F1-008ACF6AD93A}" type="pres">
      <dgm:prSet presAssocID="{AC957840-E323-4FDA-8DA2-950AE148A272}" presName="pictRect" presStyleLbl="revTx" presStyleIdx="0" presStyleCnt="6">
        <dgm:presLayoutVars>
          <dgm:chMax val="0"/>
          <dgm:bulletEnabled/>
        </dgm:presLayoutVars>
      </dgm:prSet>
      <dgm:spPr/>
    </dgm:pt>
    <dgm:pt modelId="{718BE96D-A610-4374-AEDA-FEBBD8B27905}" type="pres">
      <dgm:prSet presAssocID="{AC957840-E323-4FDA-8DA2-950AE148A272}" presName="textRect" presStyleLbl="revTx" presStyleIdx="1" presStyleCnt="6">
        <dgm:presLayoutVars>
          <dgm:bulletEnabled/>
        </dgm:presLayoutVars>
      </dgm:prSet>
      <dgm:spPr/>
    </dgm:pt>
    <dgm:pt modelId="{87BF2B6A-8F6D-41C2-9B01-455C321C2814}" type="pres">
      <dgm:prSet presAssocID="{9B4615DF-C44E-4253-99D3-7718BA4566FA}" presName="sibTrans" presStyleLbl="sibTrans2D1" presStyleIdx="0" presStyleCnt="0"/>
      <dgm:spPr/>
    </dgm:pt>
    <dgm:pt modelId="{2F191265-1C3C-4609-9DAA-C200C89FDDE4}" type="pres">
      <dgm:prSet presAssocID="{1A5FE217-C8DF-4827-BE06-C0488F440461}" presName="compNode" presStyleCnt="0"/>
      <dgm:spPr/>
    </dgm:pt>
    <dgm:pt modelId="{59691E13-31A4-401F-AC0E-CFE02F316672}" type="pres">
      <dgm:prSet presAssocID="{1A5FE217-C8DF-4827-BE06-C0488F440461}" presName="pictRect" presStyleLbl="revTx" presStyleIdx="2" presStyleCnt="6">
        <dgm:presLayoutVars>
          <dgm:chMax val="0"/>
          <dgm:bulletEnabled/>
        </dgm:presLayoutVars>
      </dgm:prSet>
      <dgm:spPr/>
    </dgm:pt>
    <dgm:pt modelId="{04FF3AA2-1772-49D4-B99F-F95FF531D068}" type="pres">
      <dgm:prSet presAssocID="{1A5FE217-C8DF-4827-BE06-C0488F440461}" presName="textRect" presStyleLbl="revTx" presStyleIdx="3" presStyleCnt="6">
        <dgm:presLayoutVars>
          <dgm:bulletEnabled/>
        </dgm:presLayoutVars>
      </dgm:prSet>
      <dgm:spPr/>
    </dgm:pt>
    <dgm:pt modelId="{1CA0DD66-0BDF-487E-8A42-26425C79BFA9}" type="pres">
      <dgm:prSet presAssocID="{1AC25787-C8BF-4405-9899-872F55B1218D}" presName="sibTrans" presStyleLbl="sibTrans2D1" presStyleIdx="0" presStyleCnt="0"/>
      <dgm:spPr/>
    </dgm:pt>
    <dgm:pt modelId="{8F843396-39F1-485E-8EB6-2EC74A4B7942}" type="pres">
      <dgm:prSet presAssocID="{40BFDA86-D0DB-4ECF-8228-9E4F433A32EA}" presName="compNode" presStyleCnt="0"/>
      <dgm:spPr/>
    </dgm:pt>
    <dgm:pt modelId="{350E99A8-1390-42F8-AA46-68BD4D8BD13F}" type="pres">
      <dgm:prSet presAssocID="{40BFDA86-D0DB-4ECF-8228-9E4F433A32EA}" presName="pictRect" presStyleLbl="revTx" presStyleIdx="4" presStyleCnt="6">
        <dgm:presLayoutVars>
          <dgm:chMax val="0"/>
          <dgm:bulletEnabled/>
        </dgm:presLayoutVars>
      </dgm:prSet>
      <dgm:spPr/>
    </dgm:pt>
    <dgm:pt modelId="{7F740AFD-5FF6-4268-ADC2-824EFEB97427}" type="pres">
      <dgm:prSet presAssocID="{40BFDA86-D0DB-4ECF-8228-9E4F433A32EA}" presName="textRect" presStyleLbl="revTx" presStyleIdx="5" presStyleCnt="6">
        <dgm:presLayoutVars>
          <dgm:bulletEnabled/>
        </dgm:presLayoutVars>
      </dgm:prSet>
      <dgm:spPr/>
    </dgm:pt>
  </dgm:ptLst>
  <dgm:cxnLst>
    <dgm:cxn modelId="{A18A7225-5BC2-4F5E-A1EB-436F521F9537}" srcId="{80A4860B-8A98-4E69-BE47-F7F13B9A2A4E}" destId="{1A5FE217-C8DF-4827-BE06-C0488F440461}" srcOrd="1" destOrd="0" parTransId="{D058C035-59ED-45FE-87A9-E9E234DE72FB}" sibTransId="{1AC25787-C8BF-4405-9899-872F55B1218D}"/>
    <dgm:cxn modelId="{26D4E326-F62F-469D-8C66-A5D60E30E85C}" srcId="{40BFDA86-D0DB-4ECF-8228-9E4F433A32EA}" destId="{0DC3EE45-E96B-4997-A2AA-86D5A50A34CC}" srcOrd="0" destOrd="0" parTransId="{1322A5D4-D77B-43C8-94BE-D43317DB43F6}" sibTransId="{9E2B8A13-1FE4-40AE-B6D0-836214C17743}"/>
    <dgm:cxn modelId="{9D624A67-BB03-4DE3-BBB3-E20148B33415}" srcId="{80A4860B-8A98-4E69-BE47-F7F13B9A2A4E}" destId="{40BFDA86-D0DB-4ECF-8228-9E4F433A32EA}" srcOrd="2" destOrd="0" parTransId="{DEB8A2E3-966B-4A71-9794-8FB9A6608ABB}" sibTransId="{A70A9082-0CA6-46FE-BE10-9C3347A5C14A}"/>
    <dgm:cxn modelId="{BA7CB448-E0CF-433B-8BF2-B2064BE65B3A}" type="presOf" srcId="{9B4615DF-C44E-4253-99D3-7718BA4566FA}" destId="{87BF2B6A-8F6D-41C2-9B01-455C321C2814}" srcOrd="0" destOrd="0" presId="urn:microsoft.com/office/officeart/2024/3/layout/hArchList1"/>
    <dgm:cxn modelId="{F951F957-24E9-4C59-A3B9-E7A671D978F9}" type="presOf" srcId="{AC957840-E323-4FDA-8DA2-950AE148A272}" destId="{82EE98B3-AFE9-4FB1-A6F1-008ACF6AD93A}" srcOrd="0" destOrd="0" presId="urn:microsoft.com/office/officeart/2024/3/layout/hArchList1"/>
    <dgm:cxn modelId="{ADAC94AB-E7A6-4EE1-995E-7059B1E5204E}" type="presOf" srcId="{0DC3EE45-E96B-4997-A2AA-86D5A50A34CC}" destId="{7F740AFD-5FF6-4268-ADC2-824EFEB97427}" srcOrd="0" destOrd="0" presId="urn:microsoft.com/office/officeart/2024/3/layout/hArchList1"/>
    <dgm:cxn modelId="{95B1B7AC-59CF-4222-920B-216C07D232C2}" type="presOf" srcId="{97E60FD2-551D-4C24-820C-FF07F385F1C4}" destId="{718BE96D-A610-4374-AEDA-FEBBD8B27905}" srcOrd="0" destOrd="0" presId="urn:microsoft.com/office/officeart/2024/3/layout/hArchList1"/>
    <dgm:cxn modelId="{0A0FC6B3-05BC-4251-82BE-BA3E5C8EFA32}" type="presOf" srcId="{1AC25787-C8BF-4405-9899-872F55B1218D}" destId="{1CA0DD66-0BDF-487E-8A42-26425C79BFA9}" srcOrd="0" destOrd="0" presId="urn:microsoft.com/office/officeart/2024/3/layout/hArchList1"/>
    <dgm:cxn modelId="{A3A675C1-428D-419A-8EE2-6E30F62881E2}" srcId="{1A5FE217-C8DF-4827-BE06-C0488F440461}" destId="{52805760-E8F8-4C00-95EF-6353097252CC}" srcOrd="0" destOrd="0" parTransId="{0B4B9E68-4984-4987-97A4-577AC147556D}" sibTransId="{3BA5804E-86CE-4681-A735-4D9CECEA8A31}"/>
    <dgm:cxn modelId="{2E5263C4-D13B-4BE7-A198-C1A2311705E9}" srcId="{80A4860B-8A98-4E69-BE47-F7F13B9A2A4E}" destId="{AC957840-E323-4FDA-8DA2-950AE148A272}" srcOrd="0" destOrd="0" parTransId="{526E330E-93E9-4DCC-B8FE-AA361A521603}" sibTransId="{9B4615DF-C44E-4253-99D3-7718BA4566FA}"/>
    <dgm:cxn modelId="{F72844D7-F38E-4334-BB7E-D9AF49B72667}" srcId="{AC957840-E323-4FDA-8DA2-950AE148A272}" destId="{97E60FD2-551D-4C24-820C-FF07F385F1C4}" srcOrd="0" destOrd="0" parTransId="{D1464557-C6A1-4C90-B54F-091881693CAE}" sibTransId="{6465359A-6508-4797-9B5C-B044DDC396EC}"/>
    <dgm:cxn modelId="{AA7325DA-7578-4E48-9D73-3A1215C5F922}" type="presOf" srcId="{1A5FE217-C8DF-4827-BE06-C0488F440461}" destId="{59691E13-31A4-401F-AC0E-CFE02F316672}" srcOrd="0" destOrd="0" presId="urn:microsoft.com/office/officeart/2024/3/layout/hArchList1"/>
    <dgm:cxn modelId="{C1250BE7-A71B-47B8-A036-7A863036D129}" type="presOf" srcId="{52805760-E8F8-4C00-95EF-6353097252CC}" destId="{04FF3AA2-1772-49D4-B99F-F95FF531D068}" srcOrd="0" destOrd="0" presId="urn:microsoft.com/office/officeart/2024/3/layout/hArchList1"/>
    <dgm:cxn modelId="{EC089AF8-AD68-478F-A3E0-E06FDE414AF3}" type="presOf" srcId="{80A4860B-8A98-4E69-BE47-F7F13B9A2A4E}" destId="{3384EA5D-6B18-416D-BC1B-38BDD4B0BAA0}" srcOrd="0" destOrd="0" presId="urn:microsoft.com/office/officeart/2024/3/layout/hArchList1"/>
    <dgm:cxn modelId="{FF510AFE-9B6D-4226-85EA-08A585FFCEAD}" type="presOf" srcId="{40BFDA86-D0DB-4ECF-8228-9E4F433A32EA}" destId="{350E99A8-1390-42F8-AA46-68BD4D8BD13F}" srcOrd="0" destOrd="0" presId="urn:microsoft.com/office/officeart/2024/3/layout/hArchList1"/>
    <dgm:cxn modelId="{1208DD06-5561-4833-9735-D8DA14CE7112}" type="presParOf" srcId="{3384EA5D-6B18-416D-BC1B-38BDD4B0BAA0}" destId="{E0D503C2-AC2C-437E-8024-DB4A14E36E4D}" srcOrd="0" destOrd="0" presId="urn:microsoft.com/office/officeart/2024/3/layout/hArchList1"/>
    <dgm:cxn modelId="{6B4D60B6-646B-44C6-8AE9-18BC3D82D1B7}" type="presParOf" srcId="{E0D503C2-AC2C-437E-8024-DB4A14E36E4D}" destId="{82EE98B3-AFE9-4FB1-A6F1-008ACF6AD93A}" srcOrd="0" destOrd="0" presId="urn:microsoft.com/office/officeart/2024/3/layout/hArchList1"/>
    <dgm:cxn modelId="{E3E08CA9-741A-46AA-9EFE-E02A456D3692}" type="presParOf" srcId="{E0D503C2-AC2C-437E-8024-DB4A14E36E4D}" destId="{718BE96D-A610-4374-AEDA-FEBBD8B27905}" srcOrd="1" destOrd="0" presId="urn:microsoft.com/office/officeart/2024/3/layout/hArchList1"/>
    <dgm:cxn modelId="{0AAC5BDF-E2C8-4493-AAE4-1E21AFEDE5B6}" type="presParOf" srcId="{3384EA5D-6B18-416D-BC1B-38BDD4B0BAA0}" destId="{87BF2B6A-8F6D-41C2-9B01-455C321C2814}" srcOrd="1" destOrd="0" presId="urn:microsoft.com/office/officeart/2024/3/layout/hArchList1"/>
    <dgm:cxn modelId="{98251C6E-C636-4317-9DBE-B69145E27D5F}" type="presParOf" srcId="{3384EA5D-6B18-416D-BC1B-38BDD4B0BAA0}" destId="{2F191265-1C3C-4609-9DAA-C200C89FDDE4}" srcOrd="2" destOrd="0" presId="urn:microsoft.com/office/officeart/2024/3/layout/hArchList1"/>
    <dgm:cxn modelId="{3E219E3D-C929-4351-87F3-F51434EE6BFF}" type="presParOf" srcId="{2F191265-1C3C-4609-9DAA-C200C89FDDE4}" destId="{59691E13-31A4-401F-AC0E-CFE02F316672}" srcOrd="0" destOrd="0" presId="urn:microsoft.com/office/officeart/2024/3/layout/hArchList1"/>
    <dgm:cxn modelId="{473839A3-2F01-4197-BDC9-C9D6A817F44E}" type="presParOf" srcId="{2F191265-1C3C-4609-9DAA-C200C89FDDE4}" destId="{04FF3AA2-1772-49D4-B99F-F95FF531D068}" srcOrd="1" destOrd="0" presId="urn:microsoft.com/office/officeart/2024/3/layout/hArchList1"/>
    <dgm:cxn modelId="{5400CAE2-0D1F-445D-9CC5-2C82495FA2F2}" type="presParOf" srcId="{3384EA5D-6B18-416D-BC1B-38BDD4B0BAA0}" destId="{1CA0DD66-0BDF-487E-8A42-26425C79BFA9}" srcOrd="3" destOrd="0" presId="urn:microsoft.com/office/officeart/2024/3/layout/hArchList1"/>
    <dgm:cxn modelId="{60B02017-9F29-4623-BC79-C606D0FE9CAF}" type="presParOf" srcId="{3384EA5D-6B18-416D-BC1B-38BDD4B0BAA0}" destId="{8F843396-39F1-485E-8EB6-2EC74A4B7942}" srcOrd="4" destOrd="0" presId="urn:microsoft.com/office/officeart/2024/3/layout/hArchList1"/>
    <dgm:cxn modelId="{B78C6CFC-BB9B-4C72-8F6E-289C707505E9}" type="presParOf" srcId="{8F843396-39F1-485E-8EB6-2EC74A4B7942}" destId="{350E99A8-1390-42F8-AA46-68BD4D8BD13F}" srcOrd="0" destOrd="0" presId="urn:microsoft.com/office/officeart/2024/3/layout/hArchList1"/>
    <dgm:cxn modelId="{2CE12D61-4598-47BB-9D44-DBBB57D7EB6B}" type="presParOf" srcId="{8F843396-39F1-485E-8EB6-2EC74A4B7942}" destId="{7F740AFD-5FF6-4268-ADC2-824EFEB97427}"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E98B3-AFE9-4FB1-A6F1-008ACF6AD93A}">
      <dsp:nvSpPr>
        <dsp:cNvPr id="0" name=""/>
        <dsp:cNvSpPr/>
      </dsp:nvSpPr>
      <dsp:spPr>
        <a:xfrm>
          <a:off x="0" y="0"/>
          <a:ext cx="2114847" cy="579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b="0" i="0" kern="1200"/>
            <a:t>Value of Diverse Experiences</a:t>
          </a:r>
          <a:endParaRPr lang="en-US" sz="1700" kern="1200"/>
        </a:p>
      </dsp:txBody>
      <dsp:txXfrm>
        <a:off x="0" y="0"/>
        <a:ext cx="2114847" cy="579118"/>
      </dsp:txXfrm>
    </dsp:sp>
    <dsp:sp modelId="{718BE96D-A610-4374-AEDA-FEBBD8B27905}">
      <dsp:nvSpPr>
        <dsp:cNvPr id="0" name=""/>
        <dsp:cNvSpPr/>
      </dsp:nvSpPr>
      <dsp:spPr>
        <a:xfrm>
          <a:off x="0" y="579118"/>
          <a:ext cx="2114847" cy="3119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b="0" i="0" kern="1200"/>
            <a:t>Diverse experiences enrich understanding and effectiveness in public health work.</a:t>
          </a:r>
          <a:endParaRPr lang="en-US" sz="1300" kern="1200"/>
        </a:p>
      </dsp:txBody>
      <dsp:txXfrm>
        <a:off x="0" y="579118"/>
        <a:ext cx="2114847" cy="3119635"/>
      </dsp:txXfrm>
    </dsp:sp>
    <dsp:sp modelId="{59691E13-31A4-401F-AC0E-CFE02F316672}">
      <dsp:nvSpPr>
        <dsp:cNvPr id="0" name=""/>
        <dsp:cNvSpPr/>
      </dsp:nvSpPr>
      <dsp:spPr>
        <a:xfrm>
          <a:off x="2326332" y="0"/>
          <a:ext cx="2114847" cy="579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b="0" i="0" kern="1200"/>
            <a:t>Continuous Learning Importance</a:t>
          </a:r>
          <a:endParaRPr lang="en-US" sz="1700" kern="1200"/>
        </a:p>
      </dsp:txBody>
      <dsp:txXfrm>
        <a:off x="2326332" y="0"/>
        <a:ext cx="2114847" cy="579118"/>
      </dsp:txXfrm>
    </dsp:sp>
    <dsp:sp modelId="{04FF3AA2-1772-49D4-B99F-F95FF531D068}">
      <dsp:nvSpPr>
        <dsp:cNvPr id="0" name=""/>
        <dsp:cNvSpPr/>
      </dsp:nvSpPr>
      <dsp:spPr>
        <a:xfrm>
          <a:off x="2326332" y="579118"/>
          <a:ext cx="2114847" cy="3119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b="0" i="0" kern="1200"/>
            <a:t>Ongoing education supports adapting to challenges and advancing public health goals.</a:t>
          </a:r>
          <a:endParaRPr lang="en-US" sz="1300" kern="1200"/>
        </a:p>
      </dsp:txBody>
      <dsp:txXfrm>
        <a:off x="2326332" y="579118"/>
        <a:ext cx="2114847" cy="3119635"/>
      </dsp:txXfrm>
    </dsp:sp>
    <dsp:sp modelId="{350E99A8-1390-42F8-AA46-68BD4D8BD13F}">
      <dsp:nvSpPr>
        <dsp:cNvPr id="0" name=""/>
        <dsp:cNvSpPr/>
      </dsp:nvSpPr>
      <dsp:spPr>
        <a:xfrm>
          <a:off x="4652665" y="0"/>
          <a:ext cx="2114847" cy="579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b="0" i="0" kern="1200"/>
            <a:t>Embracing Challenges and Opportunities</a:t>
          </a:r>
          <a:endParaRPr lang="en-US" sz="1700" kern="1200"/>
        </a:p>
      </dsp:txBody>
      <dsp:txXfrm>
        <a:off x="4652665" y="0"/>
        <a:ext cx="2114847" cy="579118"/>
      </dsp:txXfrm>
    </dsp:sp>
    <dsp:sp modelId="{7F740AFD-5FF6-4268-ADC2-824EFEB97427}">
      <dsp:nvSpPr>
        <dsp:cNvPr id="0" name=""/>
        <dsp:cNvSpPr/>
      </dsp:nvSpPr>
      <dsp:spPr>
        <a:xfrm>
          <a:off x="4652665" y="579118"/>
          <a:ext cx="2114847" cy="3119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b="0" i="0" kern="1200"/>
            <a:t>Accepting challenges fosters meaningful community impact and professional fulfillment.</a:t>
          </a:r>
          <a:endParaRPr lang="en-US" sz="1300" kern="1200"/>
        </a:p>
      </dsp:txBody>
      <dsp:txXfrm>
        <a:off x="4652665" y="579118"/>
        <a:ext cx="2114847" cy="3119635"/>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8B8212-F969-4461-A053-DF10EE6D0F1F}" type="datetimeFigureOut">
              <a:rPr lang="en-US" smtClean="0"/>
              <a:t>8/5/2025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97253-8EB4-4682-86B7-B270F1B23CA8}" type="slidenum">
              <a:rPr lang="en-US" smtClean="0"/>
              <a:t>‹#›</a:t>
            </a:fld>
            <a:endParaRPr lang="en-US"/>
          </a:p>
        </p:txBody>
      </p:sp>
    </p:spTree>
    <p:extLst>
      <p:ext uri="{BB962C8B-B14F-4D97-AF65-F5344CB8AC3E}">
        <p14:creationId xmlns:p14="http://schemas.microsoft.com/office/powerpoint/2010/main" val="3600086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44AE6-C166-8AF9-A284-605574DBC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64C8CF-54D2-D748-5036-EC96DFE75FC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81F642E-F1BB-D159-AC81-FBD6F1B73C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0256E4-E269-B9B6-7085-38A61AC978C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BA0948-CA17-7C42-8FFE-71BC924EF15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228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start of a public health career often shapes future paths. This section covers initial motivations, mentors who guided the journey, and early challenges faced in Massachusetts local public health roles.</a:t>
            </a:r>
          </a:p>
        </p:txBody>
      </p:sp>
      <p:sp>
        <p:nvSpPr>
          <p:cNvPr id="4" name="Slide Number Placeholder 3"/>
          <p:cNvSpPr>
            <a:spLocks noGrp="1"/>
          </p:cNvSpPr>
          <p:nvPr>
            <p:ph type="sldNum" sz="quarter" idx="5"/>
          </p:nvPr>
        </p:nvSpPr>
        <p:spPr/>
        <p:txBody>
          <a:bodyPr/>
          <a:lstStyle/>
          <a:p>
            <a:fld id="{1BA97253-8EB4-4682-86B7-B270F1B23CA8}" type="slidenum">
              <a:rPr lang="en-US" smtClean="0"/>
              <a:t>2</a:t>
            </a:fld>
            <a:endParaRPr lang="en-US"/>
          </a:p>
        </p:txBody>
      </p:sp>
    </p:spTree>
    <p:extLst>
      <p:ext uri="{BB962C8B-B14F-4D97-AF65-F5344CB8AC3E}">
        <p14:creationId xmlns:p14="http://schemas.microsoft.com/office/powerpoint/2010/main" val="707088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What were the most valuable experiences during your time in MA?</a:t>
            </a:r>
            <a:br>
              <a:rPr lang="en-US" sz="1200" dirty="0">
                <a:solidFill>
                  <a:schemeClr val="bg1"/>
                </a:solidFill>
              </a:rPr>
            </a:br>
            <a:r>
              <a:rPr lang="en-US" dirty="0"/>
              <a:t>tent may be incorrect.
---
This presentation shares a personal journey through local public health work, beginning in Massachusetts and progressing to roles in Minneapolis, San Antonio, and NACCHO. It highlights experiences, lessons learned, and advice for those interested in advancing in the public health field.
</a:t>
            </a:r>
          </a:p>
        </p:txBody>
      </p:sp>
      <p:sp>
        <p:nvSpPr>
          <p:cNvPr id="4" name="Slide Number Placeholder 3"/>
          <p:cNvSpPr>
            <a:spLocks noGrp="1"/>
          </p:cNvSpPr>
          <p:nvPr>
            <p:ph type="sldNum" sz="quarter" idx="5"/>
          </p:nvPr>
        </p:nvSpPr>
        <p:spPr/>
        <p:txBody>
          <a:bodyPr/>
          <a:lstStyle/>
          <a:p>
            <a:fld id="{1BA97253-8EB4-4682-86B7-B270F1B23CA8}" type="slidenum">
              <a:rPr lang="en-US" smtClean="0"/>
              <a:t>3</a:t>
            </a:fld>
            <a:endParaRPr lang="en-US"/>
          </a:p>
        </p:txBody>
      </p:sp>
    </p:spTree>
    <p:extLst>
      <p:ext uri="{BB962C8B-B14F-4D97-AF65-F5344CB8AC3E}">
        <p14:creationId xmlns:p14="http://schemas.microsoft.com/office/powerpoint/2010/main" val="57318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Were there any opportunities or missed opportunities that the audience should take advantage of now as part of their professional growth?</a:t>
            </a:r>
          </a:p>
          <a:p>
            <a:r>
              <a:rPr lang="en-US" dirty="0"/>
              <a:t>
---
Motivations included a passion for community health and a desire to make tangible impacts. Entry into the field involved navigating public health systems and learning foundational skills in local health departments.
Image source: Microsoft 365 content library
</a:t>
            </a:r>
          </a:p>
        </p:txBody>
      </p:sp>
      <p:sp>
        <p:nvSpPr>
          <p:cNvPr id="4" name="Slide Number Placeholder 3"/>
          <p:cNvSpPr>
            <a:spLocks noGrp="1"/>
          </p:cNvSpPr>
          <p:nvPr>
            <p:ph type="sldNum" sz="quarter" idx="5"/>
          </p:nvPr>
        </p:nvSpPr>
        <p:spPr/>
        <p:txBody>
          <a:bodyPr/>
          <a:lstStyle/>
          <a:p>
            <a:fld id="{1BA97253-8EB4-4682-86B7-B270F1B23CA8}" type="slidenum">
              <a:rPr lang="en-US" smtClean="0"/>
              <a:t>4</a:t>
            </a:fld>
            <a:endParaRPr lang="en-US"/>
          </a:p>
        </p:txBody>
      </p:sp>
    </p:spTree>
    <p:extLst>
      <p:ext uri="{BB962C8B-B14F-4D97-AF65-F5344CB8AC3E}">
        <p14:creationId xmlns:p14="http://schemas.microsoft.com/office/powerpoint/2010/main" val="361542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A882-F5F8-2FF5-4139-5F8F9660A7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077D1-A237-D741-BA9E-4C7CE084E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5B6F3-5BD0-80A5-48D4-8C0330A5611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Wrap up with words of encouragement explaining why our work in local public health is important</a:t>
            </a:r>
            <a:endParaRPr lang="en-US" dirty="0"/>
          </a:p>
        </p:txBody>
      </p:sp>
      <p:sp>
        <p:nvSpPr>
          <p:cNvPr id="4" name="Slide Number Placeholder 3">
            <a:extLst>
              <a:ext uri="{FF2B5EF4-FFF2-40B4-BE49-F238E27FC236}">
                <a16:creationId xmlns:a16="http://schemas.microsoft.com/office/drawing/2014/main" id="{9E724CF5-B073-2600-6A4B-F0F0D19E462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009F5-A070-450F-8719-AD85EA521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14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journey through local public health highlights the value of diverse experiences, continuous learning, and dedication. Embracing challenges and opportunities leads to meaningful community impact and professional fulfillment.</a:t>
            </a:r>
          </a:p>
        </p:txBody>
      </p:sp>
      <p:sp>
        <p:nvSpPr>
          <p:cNvPr id="4" name="Slide Number Placeholder 3"/>
          <p:cNvSpPr>
            <a:spLocks noGrp="1"/>
          </p:cNvSpPr>
          <p:nvPr>
            <p:ph type="sldNum" sz="quarter" idx="5"/>
          </p:nvPr>
        </p:nvSpPr>
        <p:spPr/>
        <p:txBody>
          <a:bodyPr/>
          <a:lstStyle/>
          <a:p>
            <a:fld id="{1BA97253-8EB4-4682-86B7-B270F1B23CA8}" type="slidenum">
              <a:rPr lang="en-US" smtClean="0"/>
              <a:t>6</a:t>
            </a:fld>
            <a:endParaRPr lang="en-US"/>
          </a:p>
        </p:txBody>
      </p:sp>
    </p:spTree>
    <p:extLst>
      <p:ext uri="{BB962C8B-B14F-4D97-AF65-F5344CB8AC3E}">
        <p14:creationId xmlns:p14="http://schemas.microsoft.com/office/powerpoint/2010/main" val="2721761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2" descr="AdobeStock_126900622.jpeg">
            <a:extLst>
              <a:ext uri="{FF2B5EF4-FFF2-40B4-BE49-F238E27FC236}">
                <a16:creationId xmlns:a16="http://schemas.microsoft.com/office/drawing/2014/main" id="{61803351-BCBE-4EB7-986C-BAA28CB025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393" b="4699"/>
          <a:stretch/>
        </p:blipFill>
        <p:spPr bwMode="auto">
          <a:xfrm>
            <a:off x="0" y="-1"/>
            <a:ext cx="12192000" cy="560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14F654EC-6752-4E99-AD05-ACAE9843194E}"/>
              </a:ext>
            </a:extLst>
          </p:cNvPr>
          <p:cNvSpPr>
            <a:spLocks noChangeArrowheads="1"/>
          </p:cNvSpPr>
          <p:nvPr userDrawn="1"/>
        </p:nvSpPr>
        <p:spPr bwMode="auto">
          <a:xfrm>
            <a:off x="0" y="-6880"/>
            <a:ext cx="12192000" cy="5616576"/>
          </a:xfrm>
          <a:prstGeom prst="rect">
            <a:avLst/>
          </a:prstGeom>
          <a:solidFill>
            <a:srgbClr val="008AC0">
              <a:alpha val="39999"/>
            </a:srgb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 name="Title 1"/>
          <p:cNvSpPr>
            <a:spLocks noGrp="1"/>
          </p:cNvSpPr>
          <p:nvPr>
            <p:ph type="ctrTitle"/>
          </p:nvPr>
        </p:nvSpPr>
        <p:spPr>
          <a:xfrm>
            <a:off x="914400" y="1122363"/>
            <a:ext cx="10363200" cy="2387600"/>
          </a:xfrm>
        </p:spPr>
        <p:txBody>
          <a:bodyPr anchor="b"/>
          <a:lstStyle>
            <a:lvl1pPr algn="ctr">
              <a:defRPr sz="6000" b="1">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Rectangle 11">
            <a:extLst>
              <a:ext uri="{FF2B5EF4-FFF2-40B4-BE49-F238E27FC236}">
                <a16:creationId xmlns:a16="http://schemas.microsoft.com/office/drawing/2014/main" id="{CC616489-297B-4F52-A359-7B733D7D5959}"/>
              </a:ext>
            </a:extLst>
          </p:cNvPr>
          <p:cNvSpPr/>
          <p:nvPr userDrawn="1"/>
        </p:nvSpPr>
        <p:spPr>
          <a:xfrm>
            <a:off x="8974668" y="5741989"/>
            <a:ext cx="2754489" cy="99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4" name="Picture 3" descr="Minneapolis logo color.eps">
            <a:extLst>
              <a:ext uri="{FF2B5EF4-FFF2-40B4-BE49-F238E27FC236}">
                <a16:creationId xmlns:a16="http://schemas.microsoft.com/office/drawing/2014/main" id="{E748A996-BFAD-4F4F-8564-33B34D144BF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94875" y="5741989"/>
            <a:ext cx="148272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AE7E01C1-29E2-4562-9E15-87DFC6F5B3EE}"/>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859783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66487A5-7368-42E1-B993-AF79821CDE4D}"/>
              </a:ext>
            </a:extLst>
          </p:cNvPr>
          <p:cNvSpPr>
            <a:spLocks noGrp="1"/>
          </p:cNvSpPr>
          <p:nvPr>
            <p:ph type="pic" sz="quarter" idx="10"/>
          </p:nvPr>
        </p:nvSpPr>
        <p:spPr>
          <a:xfrm>
            <a:off x="6184900" y="1825625"/>
            <a:ext cx="5181600" cy="3136900"/>
          </a:xfrm>
        </p:spPr>
        <p:txBody>
          <a:bodyPr/>
          <a:lstStyle/>
          <a:p>
            <a:endParaRPr lang="en-US"/>
          </a:p>
        </p:txBody>
      </p:sp>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2" descr="Sailboat icon cmyk tint.eps">
            <a:extLst>
              <a:ext uri="{FF2B5EF4-FFF2-40B4-BE49-F238E27FC236}">
                <a16:creationId xmlns:a16="http://schemas.microsoft.com/office/drawing/2014/main" id="{BA633919-779A-4450-BCE6-34026E432E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1933" y="5097463"/>
            <a:ext cx="1811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a:extLst>
              <a:ext uri="{FF2B5EF4-FFF2-40B4-BE49-F238E27FC236}">
                <a16:creationId xmlns:a16="http://schemas.microsoft.com/office/drawing/2014/main" id="{27ADC91E-2C23-4643-8CC2-F040256D02C5}"/>
              </a:ext>
            </a:extLst>
          </p:cNvPr>
          <p:cNvSpPr>
            <a:spLocks noGrp="1"/>
          </p:cNvSpPr>
          <p:nvPr>
            <p:ph type="body" sz="quarter" idx="11" hasCustomPrompt="1"/>
          </p:nvPr>
        </p:nvSpPr>
        <p:spPr>
          <a:xfrm>
            <a:off x="6184901" y="5097463"/>
            <a:ext cx="3949700" cy="246063"/>
          </a:xfrm>
        </p:spPr>
        <p:txBody>
          <a:bodyPr>
            <a:normAutofit/>
          </a:bodyPr>
          <a:lstStyle>
            <a:lvl1pPr marL="0" indent="0">
              <a:buNone/>
              <a:defRPr sz="1200"/>
            </a:lvl1pPr>
          </a:lstStyle>
          <a:p>
            <a:pPr lvl="0"/>
            <a:r>
              <a:rPr lang="en-US"/>
              <a:t>Photo credit</a:t>
            </a:r>
          </a:p>
        </p:txBody>
      </p:sp>
      <p:sp>
        <p:nvSpPr>
          <p:cNvPr id="11" name="Text Placeholder 15">
            <a:extLst>
              <a:ext uri="{FF2B5EF4-FFF2-40B4-BE49-F238E27FC236}">
                <a16:creationId xmlns:a16="http://schemas.microsoft.com/office/drawing/2014/main" id="{3B5ED519-4AA0-4446-86F4-0B64D8B902F3}"/>
              </a:ext>
            </a:extLst>
          </p:cNvPr>
          <p:cNvSpPr>
            <a:spLocks noGrp="1"/>
          </p:cNvSpPr>
          <p:nvPr>
            <p:ph type="body" sz="quarter" idx="12"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281237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nten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FF4EF671-A84C-4B4A-94C6-B88D31265111}"/>
              </a:ext>
            </a:extLst>
          </p:cNvPr>
          <p:cNvSpPr>
            <a:spLocks noGrp="1"/>
          </p:cNvSpPr>
          <p:nvPr>
            <p:ph type="chart" sz="quarter" idx="12"/>
          </p:nvPr>
        </p:nvSpPr>
        <p:spPr>
          <a:xfrm>
            <a:off x="6184901" y="1825625"/>
            <a:ext cx="5168900" cy="3136900"/>
          </a:xfrm>
        </p:spPr>
        <p:txBody>
          <a:bodyPr/>
          <a:lstStyle/>
          <a:p>
            <a:endParaRPr lang="en-US"/>
          </a:p>
        </p:txBody>
      </p:sp>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2" descr="Sailboat icon cmyk tint.eps">
            <a:extLst>
              <a:ext uri="{FF2B5EF4-FFF2-40B4-BE49-F238E27FC236}">
                <a16:creationId xmlns:a16="http://schemas.microsoft.com/office/drawing/2014/main" id="{BA633919-779A-4450-BCE6-34026E432E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1933" y="5097463"/>
            <a:ext cx="1811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CA25ECB1-CAED-4021-B911-770F9E82A747}"/>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4206190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2" descr="Sailboat icon cmyk tint.eps">
            <a:extLst>
              <a:ext uri="{FF2B5EF4-FFF2-40B4-BE49-F238E27FC236}">
                <a16:creationId xmlns:a16="http://schemas.microsoft.com/office/drawing/2014/main" id="{FB8FA6A9-0C85-4F66-A400-00141350B3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1933" y="5097463"/>
            <a:ext cx="1811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5">
            <a:extLst>
              <a:ext uri="{FF2B5EF4-FFF2-40B4-BE49-F238E27FC236}">
                <a16:creationId xmlns:a16="http://schemas.microsoft.com/office/drawing/2014/main" id="{32B194D7-33D5-4C81-B437-309BD90E6421}"/>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2720686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ustom Layou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05C75F63-E29D-3C3F-D9DB-DC40D0F1EA81}"/>
              </a:ext>
            </a:extLst>
          </p:cNvPr>
          <p:cNvSpPr>
            <a:spLocks noGrp="1"/>
          </p:cNvSpPr>
          <p:nvPr>
            <p:ph type="sldNum" sz="quarter" idx="4"/>
          </p:nvPr>
        </p:nvSpPr>
        <p:spPr>
          <a:xfrm>
            <a:off x="11604052" y="6403391"/>
            <a:ext cx="455461" cy="365125"/>
          </a:xfrm>
          <a:prstGeom prst="rect">
            <a:avLst/>
          </a:prstGeom>
        </p:spPr>
        <p:txBody>
          <a:bodyPr vert="horz" lIns="0" tIns="0" rIns="0" bIns="0" rtlCol="0" anchor="ctr"/>
          <a:lstStyle>
            <a:lvl1pPr algn="ctr">
              <a:defRPr sz="1200" b="1" i="0">
                <a:solidFill>
                  <a:schemeClr val="bg1"/>
                </a:solidFill>
                <a:latin typeface="Myriad Pro Light" panose="020B0403030403020204" pitchFamily="34" charset="0"/>
              </a:defRPr>
            </a:lvl1pPr>
          </a:lstStyle>
          <a:p>
            <a:fld id="{5440A236-8360-5848-AA21-326B0414471E}" type="slidenum">
              <a:rPr lang="en-US" smtClean="0"/>
              <a:pPr/>
              <a:t>‹#›</a:t>
            </a:fld>
            <a:endParaRPr lang="en-US"/>
          </a:p>
        </p:txBody>
      </p:sp>
      <p:sp>
        <p:nvSpPr>
          <p:cNvPr id="2" name="Rectangle 1">
            <a:extLst>
              <a:ext uri="{FF2B5EF4-FFF2-40B4-BE49-F238E27FC236}">
                <a16:creationId xmlns:a16="http://schemas.microsoft.com/office/drawing/2014/main" id="{6BD475DD-E97B-5778-E678-247D3EFE5CE6}"/>
              </a:ext>
            </a:extLst>
          </p:cNvPr>
          <p:cNvSpPr/>
          <p:nvPr userDrawn="1"/>
        </p:nvSpPr>
        <p:spPr>
          <a:xfrm flipH="1">
            <a:off x="0" y="4508503"/>
            <a:ext cx="12192000" cy="2349501"/>
          </a:xfrm>
          <a:prstGeom prst="rect">
            <a:avLst/>
          </a:prstGeom>
          <a:solidFill>
            <a:srgbClr val="206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b="0" i="0">
              <a:latin typeface="Myriad Pro" panose="020B0503030403020204" pitchFamily="34" charset="0"/>
            </a:endParaRPr>
          </a:p>
        </p:txBody>
      </p:sp>
      <p:sp>
        <p:nvSpPr>
          <p:cNvPr id="4" name="Title Placeholder 1">
            <a:extLst>
              <a:ext uri="{FF2B5EF4-FFF2-40B4-BE49-F238E27FC236}">
                <a16:creationId xmlns:a16="http://schemas.microsoft.com/office/drawing/2014/main" id="{873ED557-9B5D-32CA-1545-262FDBBBEB12}"/>
              </a:ext>
            </a:extLst>
          </p:cNvPr>
          <p:cNvSpPr>
            <a:spLocks noGrp="1"/>
          </p:cNvSpPr>
          <p:nvPr>
            <p:ph type="title"/>
          </p:nvPr>
        </p:nvSpPr>
        <p:spPr>
          <a:xfrm>
            <a:off x="3966543" y="5437031"/>
            <a:ext cx="6992612" cy="492443"/>
          </a:xfrm>
          <a:prstGeom prst="rect">
            <a:avLst/>
          </a:prstGeom>
        </p:spPr>
        <p:txBody>
          <a:bodyPr wrap="square" lIns="0" tIns="0" rIns="0" bIns="0" rtlCol="0" anchor="t">
            <a:spAutoFit/>
          </a:bodyPr>
          <a:lstStyle>
            <a:lvl1pPr>
              <a:defRPr sz="3200" b="1" i="0">
                <a:solidFill>
                  <a:schemeClr val="bg1"/>
                </a:solidFill>
                <a:latin typeface="Myriad Pro" panose="020B0503030403020204" pitchFamily="34" charset="0"/>
              </a:defRPr>
            </a:lvl1pPr>
          </a:lstStyle>
          <a:p>
            <a:pPr marL="0" lvl="0">
              <a:lnSpc>
                <a:spcPct val="100000"/>
              </a:lnSpc>
              <a:spcAft>
                <a:spcPts val="450"/>
              </a:spcAft>
            </a:pPr>
            <a:r>
              <a:rPr lang="en-US"/>
              <a:t>Click to edit Master title style</a:t>
            </a:r>
          </a:p>
        </p:txBody>
      </p:sp>
    </p:spTree>
    <p:extLst>
      <p:ext uri="{BB962C8B-B14F-4D97-AF65-F5344CB8AC3E}">
        <p14:creationId xmlns:p14="http://schemas.microsoft.com/office/powerpoint/2010/main" val="3278311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EA04B01-4EA3-87DC-0F62-1047EB944912}"/>
              </a:ext>
            </a:extLst>
          </p:cNvPr>
          <p:cNvSpPr>
            <a:spLocks noGrp="1"/>
          </p:cNvSpPr>
          <p:nvPr>
            <p:ph type="sldNum" sz="quarter" idx="4"/>
          </p:nvPr>
        </p:nvSpPr>
        <p:spPr>
          <a:xfrm>
            <a:off x="11579338" y="6387901"/>
            <a:ext cx="455461" cy="365125"/>
          </a:xfrm>
          <a:prstGeom prst="rect">
            <a:avLst/>
          </a:prstGeom>
        </p:spPr>
        <p:txBody>
          <a:bodyPr vert="horz" lIns="0" tIns="0" rIns="0" bIns="0" rtlCol="0" anchor="ctr"/>
          <a:lstStyle>
            <a:lvl1pPr algn="ctr">
              <a:defRPr sz="1200" b="1" i="0">
                <a:solidFill>
                  <a:schemeClr val="bg1"/>
                </a:solidFill>
                <a:latin typeface="Myriad Pro Light" panose="020B0403030403020204" pitchFamily="34" charset="0"/>
              </a:defRPr>
            </a:lvl1pPr>
          </a:lstStyle>
          <a:p>
            <a:fld id="{5440A236-8360-5848-AA21-326B0414471E}" type="slidenum">
              <a:rPr lang="en-US" smtClean="0"/>
              <a:pPr/>
              <a:t>‹#›</a:t>
            </a:fld>
            <a:endParaRPr lang="en-US"/>
          </a:p>
        </p:txBody>
      </p:sp>
      <p:sp>
        <p:nvSpPr>
          <p:cNvPr id="2" name="Rectangle 1">
            <a:extLst>
              <a:ext uri="{FF2B5EF4-FFF2-40B4-BE49-F238E27FC236}">
                <a16:creationId xmlns:a16="http://schemas.microsoft.com/office/drawing/2014/main" id="{15090A5E-EB4A-85B8-DFE6-743F1403AA6B}"/>
              </a:ext>
              <a:ext uri="{C183D7F6-B498-43B3-948B-1728B52AA6E4}">
                <adec:decorative xmlns:adec="http://schemas.microsoft.com/office/drawing/2017/decorative" val="1"/>
              </a:ext>
            </a:extLst>
          </p:cNvPr>
          <p:cNvSpPr/>
          <p:nvPr userDrawn="1"/>
        </p:nvSpPr>
        <p:spPr>
          <a:xfrm rot="5400000">
            <a:off x="-3451862" y="3406142"/>
            <a:ext cx="6886578" cy="45719"/>
          </a:xfrm>
          <a:prstGeom prst="rect">
            <a:avLst/>
          </a:prstGeom>
          <a:solidFill>
            <a:srgbClr val="008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b="0" i="0">
              <a:latin typeface="Myriad Pro" panose="020B0503030403020204" pitchFamily="34" charset="0"/>
            </a:endParaRPr>
          </a:p>
        </p:txBody>
      </p:sp>
      <p:cxnSp>
        <p:nvCxnSpPr>
          <p:cNvPr id="8" name="Straight Connector 7">
            <a:extLst>
              <a:ext uri="{FF2B5EF4-FFF2-40B4-BE49-F238E27FC236}">
                <a16:creationId xmlns:a16="http://schemas.microsoft.com/office/drawing/2014/main" id="{8809A7D9-BC3F-B3F3-9A7B-33C1FE948690}"/>
              </a:ext>
            </a:extLst>
          </p:cNvPr>
          <p:cNvCxnSpPr>
            <a:cxnSpLocks/>
          </p:cNvCxnSpPr>
          <p:nvPr userDrawn="1"/>
        </p:nvCxnSpPr>
        <p:spPr>
          <a:xfrm>
            <a:off x="4677019" y="6589713"/>
            <a:ext cx="6767271" cy="0"/>
          </a:xfrm>
          <a:prstGeom prst="line">
            <a:avLst/>
          </a:prstGeom>
          <a:ln w="6350">
            <a:solidFill>
              <a:srgbClr val="008AC0"/>
            </a:solidFill>
          </a:ln>
        </p:spPr>
        <p:style>
          <a:lnRef idx="1">
            <a:schemeClr val="accent6"/>
          </a:lnRef>
          <a:fillRef idx="0">
            <a:schemeClr val="accent6"/>
          </a:fillRef>
          <a:effectRef idx="0">
            <a:schemeClr val="accent6"/>
          </a:effectRef>
          <a:fontRef idx="minor">
            <a:schemeClr val="tx1"/>
          </a:fontRef>
        </p:style>
      </p:cxnSp>
      <p:pic>
        <p:nvPicPr>
          <p:cNvPr id="3" name="Picture 2" descr="A clock tower in a city&#10;&#10;AI-generated content may be incorrect.">
            <a:extLst>
              <a:ext uri="{FF2B5EF4-FFF2-40B4-BE49-F238E27FC236}">
                <a16:creationId xmlns:a16="http://schemas.microsoft.com/office/drawing/2014/main" id="{08415793-D876-DBD0-6893-609BEEF3D243}"/>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14287" y="-14288"/>
            <a:ext cx="4393940" cy="6886578"/>
          </a:xfrm>
          <a:prstGeom prst="rect">
            <a:avLst/>
          </a:prstGeom>
        </p:spPr>
      </p:pic>
      <p:sp>
        <p:nvSpPr>
          <p:cNvPr id="9" name="Title 10">
            <a:extLst>
              <a:ext uri="{FF2B5EF4-FFF2-40B4-BE49-F238E27FC236}">
                <a16:creationId xmlns:a16="http://schemas.microsoft.com/office/drawing/2014/main" id="{E0F6E8D4-E507-65FB-F653-945C8F9BA4DD}"/>
              </a:ext>
            </a:extLst>
          </p:cNvPr>
          <p:cNvSpPr>
            <a:spLocks noGrp="1"/>
          </p:cNvSpPr>
          <p:nvPr>
            <p:ph type="title"/>
          </p:nvPr>
        </p:nvSpPr>
        <p:spPr>
          <a:xfrm>
            <a:off x="4677023" y="685800"/>
            <a:ext cx="6767264" cy="553998"/>
          </a:xfrm>
          <a:prstGeom prst="rect">
            <a:avLst/>
          </a:prstGeom>
        </p:spPr>
        <p:txBody>
          <a:bodyPr lIns="0" tIns="0" rIns="0" bIns="0"/>
          <a:lstStyle>
            <a:lvl1pPr>
              <a:lnSpc>
                <a:spcPct val="100000"/>
              </a:lnSpc>
              <a:spcAft>
                <a:spcPts val="600"/>
              </a:spcAft>
              <a:defRPr sz="3200" b="1" i="0">
                <a:solidFill>
                  <a:srgbClr val="2A6AA9"/>
                </a:solidFill>
                <a:latin typeface="Myriad Pro" panose="020B0503030403020204" pitchFamily="34" charset="0"/>
              </a:defRPr>
            </a:lvl1pPr>
          </a:lstStyle>
          <a:p>
            <a:r>
              <a:rPr lang="en-US"/>
              <a:t>Click to edit Master title</a:t>
            </a:r>
          </a:p>
        </p:txBody>
      </p:sp>
      <p:sp>
        <p:nvSpPr>
          <p:cNvPr id="10" name="Text Placeholder 14">
            <a:extLst>
              <a:ext uri="{FF2B5EF4-FFF2-40B4-BE49-F238E27FC236}">
                <a16:creationId xmlns:a16="http://schemas.microsoft.com/office/drawing/2014/main" id="{F2CB8376-EA8E-6B64-9F7A-AA60B6797B7A}"/>
              </a:ext>
            </a:extLst>
          </p:cNvPr>
          <p:cNvSpPr>
            <a:spLocks noGrp="1"/>
          </p:cNvSpPr>
          <p:nvPr>
            <p:ph type="body" sz="quarter" idx="24"/>
          </p:nvPr>
        </p:nvSpPr>
        <p:spPr>
          <a:xfrm>
            <a:off x="4677019" y="1520067"/>
            <a:ext cx="6767270" cy="2162676"/>
          </a:xfrm>
          <a:prstGeom prst="rect">
            <a:avLst/>
          </a:prstGeom>
        </p:spPr>
        <p:txBody>
          <a:bodyPr lIns="0" tIns="0" rIns="0" bIns="0"/>
          <a:lstStyle>
            <a:lvl1pPr>
              <a:defRPr lang="en-US" sz="1800" b="0" i="0" dirty="0"/>
            </a:lvl1pPr>
            <a:lvl2pPr>
              <a:defRPr lang="en-US" sz="1800" b="0" i="0" dirty="0"/>
            </a:lvl2pPr>
            <a:lvl3pPr>
              <a:defRPr lang="en-US" sz="1800" b="0" i="0" dirty="0"/>
            </a:lvl3pPr>
            <a:lvl4pPr>
              <a:defRPr lang="en-US" sz="1800" b="0" i="0" dirty="0"/>
            </a:lvl4pPr>
            <a:lvl5pPr>
              <a:defRPr lang="en-US" sz="1800" b="0" i="0" dirty="0"/>
            </a:lvl5pPr>
          </a:lstStyle>
          <a:p>
            <a:pPr lvl="0">
              <a:lnSpc>
                <a:spcPct val="100000"/>
              </a:lnSpc>
              <a:spcBef>
                <a:spcPts val="300"/>
              </a:spcBef>
              <a:spcAft>
                <a:spcPts val="300"/>
              </a:spcAft>
            </a:pPr>
            <a:r>
              <a:rPr lang="en-US"/>
              <a:t>Click to edit Master text styles</a:t>
            </a:r>
          </a:p>
          <a:p>
            <a:pPr lvl="1">
              <a:lnSpc>
                <a:spcPct val="100000"/>
              </a:lnSpc>
              <a:spcBef>
                <a:spcPts val="300"/>
              </a:spcBef>
              <a:spcAft>
                <a:spcPts val="300"/>
              </a:spcAft>
            </a:pPr>
            <a:r>
              <a:rPr lang="en-US"/>
              <a:t>Second level</a:t>
            </a:r>
          </a:p>
          <a:p>
            <a:pPr lvl="2">
              <a:lnSpc>
                <a:spcPct val="100000"/>
              </a:lnSpc>
              <a:spcBef>
                <a:spcPts val="300"/>
              </a:spcBef>
              <a:spcAft>
                <a:spcPts val="300"/>
              </a:spcAft>
            </a:pPr>
            <a:r>
              <a:rPr lang="en-US"/>
              <a:t>Third level</a:t>
            </a:r>
          </a:p>
          <a:p>
            <a:pPr lvl="3">
              <a:lnSpc>
                <a:spcPct val="100000"/>
              </a:lnSpc>
              <a:spcBef>
                <a:spcPts val="300"/>
              </a:spcBef>
              <a:spcAft>
                <a:spcPts val="300"/>
              </a:spcAft>
            </a:pPr>
            <a:r>
              <a:rPr lang="en-US"/>
              <a:t>Fourth level</a:t>
            </a:r>
          </a:p>
          <a:p>
            <a:pPr lvl="4">
              <a:lnSpc>
                <a:spcPct val="100000"/>
              </a:lnSpc>
              <a:spcBef>
                <a:spcPts val="300"/>
              </a:spcBef>
              <a:spcAft>
                <a:spcPts val="300"/>
              </a:spcAft>
            </a:pPr>
            <a:r>
              <a:rPr lang="en-US"/>
              <a:t>Fifth level</a:t>
            </a:r>
          </a:p>
        </p:txBody>
      </p:sp>
    </p:spTree>
    <p:extLst>
      <p:ext uri="{BB962C8B-B14F-4D97-AF65-F5344CB8AC3E}">
        <p14:creationId xmlns:p14="http://schemas.microsoft.com/office/powerpoint/2010/main" val="2929926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r>
              <a:rPr lang="en-US"/>
              <a:t>Click to edit Master title style</a:t>
            </a:r>
            <a:endParaRPr dirty="0"/>
          </a:p>
        </p:txBody>
      </p:sp>
      <p:sp>
        <p:nvSpPr>
          <p:cNvPr id="3" name="Holder 3"/>
          <p:cNvSpPr>
            <a:spLocks noGrp="1"/>
          </p:cNvSpPr>
          <p:nvPr>
            <p:ph type="body" idx="1"/>
          </p:nvPr>
        </p:nvSpPr>
        <p:spPr/>
        <p:txBody>
          <a:bodyPr lIns="0" tIns="0" rIns="0" bIns="0"/>
          <a:lstStyle/>
          <a:p>
            <a:pPr lvl="0"/>
            <a:r>
              <a:rPr lang="en-US"/>
              <a:t>Click to edit Master text styles</a:t>
            </a:r>
          </a:p>
        </p:txBody>
      </p:sp>
      <p:sp>
        <p:nvSpPr>
          <p:cNvPr id="4" name="Holder 4"/>
          <p:cNvSpPr>
            <a:spLocks noGrp="1"/>
          </p:cNvSpPr>
          <p:nvPr>
            <p:ph type="ftr" sz="quarter" idx="5"/>
          </p:nvPr>
        </p:nvSpPr>
        <p:spPr>
          <a:xfrm>
            <a:off x="4145282" y="6377940"/>
            <a:ext cx="3901439"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mtClean="0"/>
              <a:t>8/5/2025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descr="State of MN outlined in the center, with the letter 'LPHA' to the left and horizontal lines on both sides. The words &quot;Local Public Health Association of Minnesota&quot; and written below.">
            <a:extLst>
              <a:ext uri="{FF2B5EF4-FFF2-40B4-BE49-F238E27FC236}">
                <a16:creationId xmlns:a16="http://schemas.microsoft.com/office/drawing/2014/main" id="{B1E05CE6-C188-5A4F-60E4-26309096CA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8800" y="64938"/>
            <a:ext cx="2590800" cy="1373124"/>
          </a:xfrm>
          <a:prstGeom prst="rect">
            <a:avLst/>
          </a:prstGeom>
        </p:spPr>
      </p:pic>
    </p:spTree>
    <p:extLst>
      <p:ext uri="{BB962C8B-B14F-4D97-AF65-F5344CB8AC3E}">
        <p14:creationId xmlns:p14="http://schemas.microsoft.com/office/powerpoint/2010/main" val="2619814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2" descr="AdobeStock_126900622.jpeg">
            <a:extLst>
              <a:ext uri="{FF2B5EF4-FFF2-40B4-BE49-F238E27FC236}">
                <a16:creationId xmlns:a16="http://schemas.microsoft.com/office/drawing/2014/main" id="{61803351-BCBE-4EB7-986C-BAA28CB025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393" b="4699"/>
          <a:stretch/>
        </p:blipFill>
        <p:spPr bwMode="auto">
          <a:xfrm>
            <a:off x="0" y="-1"/>
            <a:ext cx="12192000" cy="560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14F654EC-6752-4E99-AD05-ACAE9843194E}"/>
              </a:ext>
            </a:extLst>
          </p:cNvPr>
          <p:cNvSpPr>
            <a:spLocks noChangeArrowheads="1"/>
          </p:cNvSpPr>
          <p:nvPr userDrawn="1"/>
        </p:nvSpPr>
        <p:spPr bwMode="auto">
          <a:xfrm>
            <a:off x="0" y="-6880"/>
            <a:ext cx="12192000" cy="5616576"/>
          </a:xfrm>
          <a:prstGeom prst="rect">
            <a:avLst/>
          </a:prstGeom>
          <a:solidFill>
            <a:srgbClr val="008AC0">
              <a:alpha val="39999"/>
            </a:srgb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 name="Title 1"/>
          <p:cNvSpPr>
            <a:spLocks noGrp="1"/>
          </p:cNvSpPr>
          <p:nvPr>
            <p:ph type="ctrTitle"/>
          </p:nvPr>
        </p:nvSpPr>
        <p:spPr>
          <a:xfrm>
            <a:off x="914400" y="1122363"/>
            <a:ext cx="10363200" cy="2387600"/>
          </a:xfrm>
        </p:spPr>
        <p:txBody>
          <a:bodyPr anchor="b"/>
          <a:lstStyle>
            <a:lvl1pPr algn="ctr">
              <a:defRPr sz="6000" b="1">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Rectangle 11">
            <a:extLst>
              <a:ext uri="{FF2B5EF4-FFF2-40B4-BE49-F238E27FC236}">
                <a16:creationId xmlns:a16="http://schemas.microsoft.com/office/drawing/2014/main" id="{CC616489-297B-4F52-A359-7B733D7D5959}"/>
              </a:ext>
            </a:extLst>
          </p:cNvPr>
          <p:cNvSpPr/>
          <p:nvPr userDrawn="1"/>
        </p:nvSpPr>
        <p:spPr>
          <a:xfrm>
            <a:off x="8974668" y="5741989"/>
            <a:ext cx="2754489" cy="997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4" name="Picture 3" descr="Minneapolis logo color.eps">
            <a:extLst>
              <a:ext uri="{FF2B5EF4-FFF2-40B4-BE49-F238E27FC236}">
                <a16:creationId xmlns:a16="http://schemas.microsoft.com/office/drawing/2014/main" id="{E748A996-BFAD-4F4F-8564-33B34D144BF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94875" y="5741989"/>
            <a:ext cx="148272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AE7E01C1-29E2-4562-9E15-87DFC6F5B3EE}"/>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2716229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City Hall)">
    <p:spTree>
      <p:nvGrpSpPr>
        <p:cNvPr id="1" name=""/>
        <p:cNvGrpSpPr/>
        <p:nvPr/>
      </p:nvGrpSpPr>
      <p:grpSpPr>
        <a:xfrm>
          <a:off x="0" y="0"/>
          <a:ext cx="0" cy="0"/>
          <a:chOff x="0" y="0"/>
          <a:chExt cx="0" cy="0"/>
        </a:xfrm>
      </p:grpSpPr>
      <p:pic>
        <p:nvPicPr>
          <p:cNvPr id="8" name="Picture 1" descr="AdobeStock_9075678.jpeg">
            <a:extLst>
              <a:ext uri="{FF2B5EF4-FFF2-40B4-BE49-F238E27FC236}">
                <a16:creationId xmlns:a16="http://schemas.microsoft.com/office/drawing/2014/main" id="{7FAAF15E-6957-494E-9A90-0E45F16389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24"/>
          <a:stretch/>
        </p:blipFill>
        <p:spPr bwMode="auto">
          <a:xfrm>
            <a:off x="0" y="0"/>
            <a:ext cx="12192000" cy="608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95DDF79-DC6E-480B-8AC9-18ACB58FDDD2}"/>
              </a:ext>
            </a:extLst>
          </p:cNvPr>
          <p:cNvSpPr>
            <a:spLocks noChangeArrowheads="1"/>
          </p:cNvSpPr>
          <p:nvPr userDrawn="1"/>
        </p:nvSpPr>
        <p:spPr bwMode="auto">
          <a:xfrm>
            <a:off x="0" y="1"/>
            <a:ext cx="12192000" cy="6088063"/>
          </a:xfrm>
          <a:prstGeom prst="rect">
            <a:avLst/>
          </a:prstGeom>
          <a:solidFill>
            <a:srgbClr val="A2B461">
              <a:alpha val="65097"/>
            </a:srgbClr>
          </a:solidFill>
          <a:ln w="9525">
            <a:no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2" name="Title 1"/>
          <p:cNvSpPr>
            <a:spLocks noGrp="1"/>
          </p:cNvSpPr>
          <p:nvPr>
            <p:ph type="title"/>
          </p:nvPr>
        </p:nvSpPr>
        <p:spPr>
          <a:xfrm>
            <a:off x="838200" y="1825627"/>
            <a:ext cx="10515600" cy="1325563"/>
          </a:xfrm>
        </p:spPr>
        <p:txBody>
          <a:bodyPr/>
          <a:lstStyle>
            <a:lvl1pPr algn="l">
              <a:defRPr b="1">
                <a:solidFill>
                  <a:schemeClr val="bg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838200" y="3289300"/>
            <a:ext cx="10515600" cy="2662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F5C8BD9F-1FCB-4504-8921-B25DCF5F1404}"/>
              </a:ext>
            </a:extLst>
          </p:cNvPr>
          <p:cNvSpPr txBox="1"/>
          <p:nvPr userDrawn="1"/>
        </p:nvSpPr>
        <p:spPr>
          <a:xfrm>
            <a:off x="8704385" y="6376344"/>
            <a:ext cx="2649415" cy="230832"/>
          </a:xfrm>
          <a:prstGeom prst="rect">
            <a:avLst/>
          </a:prstGeom>
          <a:noFill/>
        </p:spPr>
        <p:txBody>
          <a:bodyPr wrap="square" rtlCol="0" anchor="ctr">
            <a:spAutoFit/>
          </a:bodyPr>
          <a:lstStyle/>
          <a:p>
            <a:pPr algn="r"/>
            <a:r>
              <a:rPr lang="en-US" sz="900" b="1">
                <a:solidFill>
                  <a:srgbClr val="5F6062"/>
                </a:solidFill>
              </a:rPr>
              <a:t>City of Minneapolis</a:t>
            </a:r>
          </a:p>
        </p:txBody>
      </p:sp>
      <p:sp>
        <p:nvSpPr>
          <p:cNvPr id="12" name="Text Placeholder 15">
            <a:extLst>
              <a:ext uri="{FF2B5EF4-FFF2-40B4-BE49-F238E27FC236}">
                <a16:creationId xmlns:a16="http://schemas.microsoft.com/office/drawing/2014/main" id="{016103AA-9964-4CF7-A53E-976E8A682858}"/>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1946835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House)">
    <p:spTree>
      <p:nvGrpSpPr>
        <p:cNvPr id="1" name=""/>
        <p:cNvGrpSpPr/>
        <p:nvPr/>
      </p:nvGrpSpPr>
      <p:grpSpPr>
        <a:xfrm>
          <a:off x="0" y="0"/>
          <a:ext cx="0" cy="0"/>
          <a:chOff x="0" y="0"/>
          <a:chExt cx="0" cy="0"/>
        </a:xfrm>
      </p:grpSpPr>
      <p:pic>
        <p:nvPicPr>
          <p:cNvPr id="9" name="Picture 5" descr="JimEdinpicture 300.JPG">
            <a:extLst>
              <a:ext uri="{FF2B5EF4-FFF2-40B4-BE49-F238E27FC236}">
                <a16:creationId xmlns:a16="http://schemas.microsoft.com/office/drawing/2014/main" id="{E245C7B9-E658-409A-9F50-17FFE5D28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4925"/>
            <a:ext cx="12192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C286FCA-A378-456A-B03A-936C8AAB6ACA}"/>
              </a:ext>
            </a:extLst>
          </p:cNvPr>
          <p:cNvSpPr>
            <a:spLocks noChangeArrowheads="1"/>
          </p:cNvSpPr>
          <p:nvPr userDrawn="1"/>
        </p:nvSpPr>
        <p:spPr bwMode="auto">
          <a:xfrm>
            <a:off x="0" y="-34925"/>
            <a:ext cx="12192000" cy="6122988"/>
          </a:xfrm>
          <a:prstGeom prst="rect">
            <a:avLst/>
          </a:prstGeom>
          <a:solidFill>
            <a:srgbClr val="00B2D5">
              <a:alpha val="47842"/>
            </a:srgbClr>
          </a:solidFill>
          <a:ln w="9525">
            <a:no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2" name="Title 1"/>
          <p:cNvSpPr>
            <a:spLocks noGrp="1"/>
          </p:cNvSpPr>
          <p:nvPr>
            <p:ph type="title"/>
          </p:nvPr>
        </p:nvSpPr>
        <p:spPr>
          <a:xfrm>
            <a:off x="838200" y="1825627"/>
            <a:ext cx="10515600" cy="1325563"/>
          </a:xfrm>
        </p:spPr>
        <p:txBody>
          <a:bodyPr/>
          <a:lstStyle>
            <a:lvl1pPr algn="l">
              <a:defRPr b="1">
                <a:solidFill>
                  <a:schemeClr val="bg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838200" y="3289300"/>
            <a:ext cx="10515600" cy="2662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BDAEF96F-6E03-4124-AFFB-BAD019385C7D}"/>
              </a:ext>
            </a:extLst>
          </p:cNvPr>
          <p:cNvSpPr txBox="1"/>
          <p:nvPr userDrawn="1"/>
        </p:nvSpPr>
        <p:spPr>
          <a:xfrm>
            <a:off x="8704386" y="6379433"/>
            <a:ext cx="2649415" cy="230832"/>
          </a:xfrm>
          <a:prstGeom prst="rect">
            <a:avLst/>
          </a:prstGeom>
          <a:noFill/>
        </p:spPr>
        <p:txBody>
          <a:bodyPr wrap="square" rtlCol="0" anchor="ctr">
            <a:spAutoFit/>
          </a:bodyPr>
          <a:lstStyle/>
          <a:p>
            <a:pPr algn="r"/>
            <a:r>
              <a:rPr lang="en-US" sz="900" b="1">
                <a:solidFill>
                  <a:srgbClr val="5F6062"/>
                </a:solidFill>
              </a:rPr>
              <a:t>City of Minneapolis</a:t>
            </a:r>
          </a:p>
        </p:txBody>
      </p:sp>
      <p:sp>
        <p:nvSpPr>
          <p:cNvPr id="11" name="Text Placeholder 15">
            <a:extLst>
              <a:ext uri="{FF2B5EF4-FFF2-40B4-BE49-F238E27FC236}">
                <a16:creationId xmlns:a16="http://schemas.microsoft.com/office/drawing/2014/main" id="{73651E7A-7756-428A-A125-B5B152494021}"/>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2802213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Loring Park)">
    <p:spTree>
      <p:nvGrpSpPr>
        <p:cNvPr id="1" name=""/>
        <p:cNvGrpSpPr/>
        <p:nvPr/>
      </p:nvGrpSpPr>
      <p:grpSpPr>
        <a:xfrm>
          <a:off x="0" y="0"/>
          <a:ext cx="0" cy="0"/>
          <a:chOff x="0" y="0"/>
          <a:chExt cx="0" cy="0"/>
        </a:xfrm>
      </p:grpSpPr>
      <p:pic>
        <p:nvPicPr>
          <p:cNvPr id="8" name="Picture 18" descr="AdobeStock_2674974.jpeg">
            <a:extLst>
              <a:ext uri="{FF2B5EF4-FFF2-40B4-BE49-F238E27FC236}">
                <a16:creationId xmlns:a16="http://schemas.microsoft.com/office/drawing/2014/main" id="{59CE49C0-61CB-4BD1-8382-8A3EA9F4BD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9"/>
            <a:ext cx="12192000" cy="60960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49F867C-F27B-44BC-AAC5-A48F714DF3A0}"/>
              </a:ext>
            </a:extLst>
          </p:cNvPr>
          <p:cNvSpPr>
            <a:spLocks noChangeArrowheads="1"/>
          </p:cNvSpPr>
          <p:nvPr userDrawn="1"/>
        </p:nvSpPr>
        <p:spPr bwMode="auto">
          <a:xfrm>
            <a:off x="0" y="-7940"/>
            <a:ext cx="12192000" cy="6096002"/>
          </a:xfrm>
          <a:prstGeom prst="rect">
            <a:avLst/>
          </a:prstGeom>
          <a:solidFill>
            <a:srgbClr val="5F6062">
              <a:alpha val="47842"/>
            </a:srgbClr>
          </a:solidFill>
          <a:ln w="9525">
            <a:no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2" name="Title 1"/>
          <p:cNvSpPr>
            <a:spLocks noGrp="1"/>
          </p:cNvSpPr>
          <p:nvPr>
            <p:ph type="title"/>
          </p:nvPr>
        </p:nvSpPr>
        <p:spPr>
          <a:xfrm>
            <a:off x="838200" y="1825627"/>
            <a:ext cx="10515600" cy="1325563"/>
          </a:xfrm>
        </p:spPr>
        <p:txBody>
          <a:bodyPr/>
          <a:lstStyle>
            <a:lvl1pPr algn="l">
              <a:defRPr b="1">
                <a:solidFill>
                  <a:schemeClr val="bg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838200" y="3289300"/>
            <a:ext cx="10515600" cy="2662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FBDF1BE5-5005-4FDC-85BF-93F10A0B8686}"/>
              </a:ext>
            </a:extLst>
          </p:cNvPr>
          <p:cNvSpPr txBox="1"/>
          <p:nvPr userDrawn="1"/>
        </p:nvSpPr>
        <p:spPr>
          <a:xfrm>
            <a:off x="8704386" y="6379433"/>
            <a:ext cx="2649415" cy="230832"/>
          </a:xfrm>
          <a:prstGeom prst="rect">
            <a:avLst/>
          </a:prstGeom>
          <a:noFill/>
        </p:spPr>
        <p:txBody>
          <a:bodyPr wrap="square" rtlCol="0" anchor="ctr">
            <a:spAutoFit/>
          </a:bodyPr>
          <a:lstStyle/>
          <a:p>
            <a:pPr algn="r"/>
            <a:r>
              <a:rPr lang="en-US" sz="900" b="1">
                <a:solidFill>
                  <a:srgbClr val="5F6062"/>
                </a:solidFill>
              </a:rPr>
              <a:t>City of Minneapolis</a:t>
            </a:r>
          </a:p>
        </p:txBody>
      </p:sp>
      <p:sp>
        <p:nvSpPr>
          <p:cNvPr id="11" name="Text Placeholder 15">
            <a:extLst>
              <a:ext uri="{FF2B5EF4-FFF2-40B4-BE49-F238E27FC236}">
                <a16:creationId xmlns:a16="http://schemas.microsoft.com/office/drawing/2014/main" id="{48FE8D0E-1EDB-4C89-A87B-41FB86584FE8}"/>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1448561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City Hall)">
    <p:spTree>
      <p:nvGrpSpPr>
        <p:cNvPr id="1" name=""/>
        <p:cNvGrpSpPr/>
        <p:nvPr/>
      </p:nvGrpSpPr>
      <p:grpSpPr>
        <a:xfrm>
          <a:off x="0" y="0"/>
          <a:ext cx="0" cy="0"/>
          <a:chOff x="0" y="0"/>
          <a:chExt cx="0" cy="0"/>
        </a:xfrm>
      </p:grpSpPr>
      <p:pic>
        <p:nvPicPr>
          <p:cNvPr id="8" name="Picture 1" descr="AdobeStock_9075678.jpeg">
            <a:extLst>
              <a:ext uri="{FF2B5EF4-FFF2-40B4-BE49-F238E27FC236}">
                <a16:creationId xmlns:a16="http://schemas.microsoft.com/office/drawing/2014/main" id="{7FAAF15E-6957-494E-9A90-0E45F16389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24"/>
          <a:stretch/>
        </p:blipFill>
        <p:spPr bwMode="auto">
          <a:xfrm>
            <a:off x="0" y="0"/>
            <a:ext cx="12192000" cy="608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95DDF79-DC6E-480B-8AC9-18ACB58FDDD2}"/>
              </a:ext>
            </a:extLst>
          </p:cNvPr>
          <p:cNvSpPr>
            <a:spLocks noChangeArrowheads="1"/>
          </p:cNvSpPr>
          <p:nvPr userDrawn="1"/>
        </p:nvSpPr>
        <p:spPr bwMode="auto">
          <a:xfrm>
            <a:off x="0" y="1"/>
            <a:ext cx="12192000" cy="6088063"/>
          </a:xfrm>
          <a:prstGeom prst="rect">
            <a:avLst/>
          </a:prstGeom>
          <a:solidFill>
            <a:srgbClr val="A2B461">
              <a:alpha val="65097"/>
            </a:srgbClr>
          </a:solidFill>
          <a:ln w="9525">
            <a:no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2" name="Title 1"/>
          <p:cNvSpPr>
            <a:spLocks noGrp="1"/>
          </p:cNvSpPr>
          <p:nvPr>
            <p:ph type="title"/>
          </p:nvPr>
        </p:nvSpPr>
        <p:spPr>
          <a:xfrm>
            <a:off x="838200" y="1825627"/>
            <a:ext cx="10515600" cy="1325563"/>
          </a:xfrm>
        </p:spPr>
        <p:txBody>
          <a:bodyPr/>
          <a:lstStyle>
            <a:lvl1pPr algn="l">
              <a:defRPr b="1">
                <a:solidFill>
                  <a:schemeClr val="bg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838200" y="3289300"/>
            <a:ext cx="10515600" cy="2662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F5C8BD9F-1FCB-4504-8921-B25DCF5F1404}"/>
              </a:ext>
            </a:extLst>
          </p:cNvPr>
          <p:cNvSpPr txBox="1"/>
          <p:nvPr userDrawn="1"/>
        </p:nvSpPr>
        <p:spPr>
          <a:xfrm>
            <a:off x="8704385" y="6376344"/>
            <a:ext cx="2649415" cy="230832"/>
          </a:xfrm>
          <a:prstGeom prst="rect">
            <a:avLst/>
          </a:prstGeom>
          <a:noFill/>
        </p:spPr>
        <p:txBody>
          <a:bodyPr wrap="square" rtlCol="0" anchor="ctr">
            <a:spAutoFit/>
          </a:bodyPr>
          <a:lstStyle/>
          <a:p>
            <a:pPr algn="r"/>
            <a:r>
              <a:rPr lang="en-US" sz="900" b="1">
                <a:solidFill>
                  <a:srgbClr val="5F6062"/>
                </a:solidFill>
              </a:rPr>
              <a:t>City of Minneapolis</a:t>
            </a:r>
          </a:p>
        </p:txBody>
      </p:sp>
      <p:sp>
        <p:nvSpPr>
          <p:cNvPr id="12" name="Text Placeholder 15">
            <a:extLst>
              <a:ext uri="{FF2B5EF4-FFF2-40B4-BE49-F238E27FC236}">
                <a16:creationId xmlns:a16="http://schemas.microsoft.com/office/drawing/2014/main" id="{016103AA-9964-4CF7-A53E-976E8A682858}"/>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114595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Skyline)">
    <p:spTree>
      <p:nvGrpSpPr>
        <p:cNvPr id="1" name=""/>
        <p:cNvGrpSpPr/>
        <p:nvPr/>
      </p:nvGrpSpPr>
      <p:grpSpPr>
        <a:xfrm>
          <a:off x="0" y="0"/>
          <a:ext cx="0" cy="0"/>
          <a:chOff x="0" y="0"/>
          <a:chExt cx="0" cy="0"/>
        </a:xfrm>
      </p:grpSpPr>
      <p:pic>
        <p:nvPicPr>
          <p:cNvPr id="11" name="Picture 10" descr="AdobeStock_67839026.jpeg">
            <a:extLst>
              <a:ext uri="{FF2B5EF4-FFF2-40B4-BE49-F238E27FC236}">
                <a16:creationId xmlns:a16="http://schemas.microsoft.com/office/drawing/2014/main" id="{7FE14B7A-0C42-441B-95A6-AA772ED35D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0658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64D3BF6-604F-4591-9EFC-FF380FAA0CEE}"/>
              </a:ext>
            </a:extLst>
          </p:cNvPr>
          <p:cNvSpPr>
            <a:spLocks noChangeArrowheads="1"/>
          </p:cNvSpPr>
          <p:nvPr userDrawn="1"/>
        </p:nvSpPr>
        <p:spPr bwMode="auto">
          <a:xfrm>
            <a:off x="0" y="0"/>
            <a:ext cx="12192000" cy="6065838"/>
          </a:xfrm>
          <a:prstGeom prst="rect">
            <a:avLst/>
          </a:prstGeom>
          <a:solidFill>
            <a:srgbClr val="008AC0">
              <a:alpha val="39999"/>
            </a:srgbClr>
          </a:solidFill>
          <a:ln w="9525">
            <a:no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2" name="Title 1"/>
          <p:cNvSpPr>
            <a:spLocks noGrp="1"/>
          </p:cNvSpPr>
          <p:nvPr>
            <p:ph type="title"/>
          </p:nvPr>
        </p:nvSpPr>
        <p:spPr>
          <a:xfrm>
            <a:off x="838200" y="1825627"/>
            <a:ext cx="10515600" cy="1325563"/>
          </a:xfrm>
        </p:spPr>
        <p:txBody>
          <a:bodyPr/>
          <a:lstStyle>
            <a:lvl1pPr algn="l">
              <a:defRPr b="1">
                <a:solidFill>
                  <a:schemeClr val="bg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838200" y="3289300"/>
            <a:ext cx="10515600" cy="2662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FBDF1BE5-5005-4FDC-85BF-93F10A0B8686}"/>
              </a:ext>
            </a:extLst>
          </p:cNvPr>
          <p:cNvSpPr txBox="1"/>
          <p:nvPr userDrawn="1"/>
        </p:nvSpPr>
        <p:spPr>
          <a:xfrm>
            <a:off x="8704386" y="6379433"/>
            <a:ext cx="2649415" cy="230832"/>
          </a:xfrm>
          <a:prstGeom prst="rect">
            <a:avLst/>
          </a:prstGeom>
          <a:noFill/>
        </p:spPr>
        <p:txBody>
          <a:bodyPr wrap="square" rtlCol="0" anchor="ctr">
            <a:spAutoFit/>
          </a:bodyPr>
          <a:lstStyle/>
          <a:p>
            <a:pPr algn="r"/>
            <a:r>
              <a:rPr lang="en-US" sz="900" b="1">
                <a:solidFill>
                  <a:srgbClr val="5F6062"/>
                </a:solidFill>
              </a:rPr>
              <a:t>City of Minneapolis</a:t>
            </a:r>
          </a:p>
        </p:txBody>
      </p:sp>
      <p:sp>
        <p:nvSpPr>
          <p:cNvPr id="13" name="Text Placeholder 15">
            <a:extLst>
              <a:ext uri="{FF2B5EF4-FFF2-40B4-BE49-F238E27FC236}">
                <a16:creationId xmlns:a16="http://schemas.microsoft.com/office/drawing/2014/main" id="{9D739D53-FEE4-41C9-B789-46531618E96E}"/>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1342610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Trans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0E3A59-BE7C-4748-8A79-487FF58BD7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88952" cy="6065838"/>
          </a:xfrm>
          <a:prstGeom prst="rect">
            <a:avLst/>
          </a:prstGeom>
        </p:spPr>
      </p:pic>
      <p:sp>
        <p:nvSpPr>
          <p:cNvPr id="8" name="Rectangle 7">
            <a:extLst>
              <a:ext uri="{FF2B5EF4-FFF2-40B4-BE49-F238E27FC236}">
                <a16:creationId xmlns:a16="http://schemas.microsoft.com/office/drawing/2014/main" id="{1A6BE29A-4832-4BE0-B694-D632D17DFF7A}"/>
              </a:ext>
            </a:extLst>
          </p:cNvPr>
          <p:cNvSpPr>
            <a:spLocks noChangeArrowheads="1"/>
          </p:cNvSpPr>
          <p:nvPr userDrawn="1"/>
        </p:nvSpPr>
        <p:spPr bwMode="auto">
          <a:xfrm>
            <a:off x="-3048" y="0"/>
            <a:ext cx="12192000" cy="6065838"/>
          </a:xfrm>
          <a:prstGeom prst="rect">
            <a:avLst/>
          </a:prstGeom>
          <a:solidFill>
            <a:srgbClr val="5F6062">
              <a:alpha val="47842"/>
            </a:srgbClr>
          </a:solidFill>
          <a:ln w="9525">
            <a:no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10" name="Title 1">
            <a:extLst>
              <a:ext uri="{FF2B5EF4-FFF2-40B4-BE49-F238E27FC236}">
                <a16:creationId xmlns:a16="http://schemas.microsoft.com/office/drawing/2014/main" id="{601C8974-79CB-49F2-A24E-4DDD4BC0291F}"/>
              </a:ext>
            </a:extLst>
          </p:cNvPr>
          <p:cNvSpPr>
            <a:spLocks noGrp="1"/>
          </p:cNvSpPr>
          <p:nvPr>
            <p:ph type="title"/>
          </p:nvPr>
        </p:nvSpPr>
        <p:spPr>
          <a:xfrm>
            <a:off x="838200" y="1825627"/>
            <a:ext cx="10515600" cy="1325563"/>
          </a:xfrm>
        </p:spPr>
        <p:txBody>
          <a:bodyPr/>
          <a:lstStyle>
            <a:lvl1pPr algn="l">
              <a:defRPr b="1">
                <a:solidFill>
                  <a:schemeClr val="bg1"/>
                </a:solidFill>
                <a:latin typeface="Calibri" panose="020F050202020403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11042D3F-C922-49A3-B48E-75CD14E66E6C}"/>
              </a:ext>
            </a:extLst>
          </p:cNvPr>
          <p:cNvSpPr>
            <a:spLocks noGrp="1"/>
          </p:cNvSpPr>
          <p:nvPr>
            <p:ph idx="1"/>
          </p:nvPr>
        </p:nvSpPr>
        <p:spPr>
          <a:xfrm>
            <a:off x="838200" y="3289300"/>
            <a:ext cx="10515600" cy="2662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52BB259D-0B42-47DD-AB40-1BC8970B4657}"/>
              </a:ext>
            </a:extLst>
          </p:cNvPr>
          <p:cNvSpPr txBox="1"/>
          <p:nvPr userDrawn="1"/>
        </p:nvSpPr>
        <p:spPr>
          <a:xfrm>
            <a:off x="8704386" y="6379433"/>
            <a:ext cx="2649415" cy="230832"/>
          </a:xfrm>
          <a:prstGeom prst="rect">
            <a:avLst/>
          </a:prstGeom>
          <a:noFill/>
        </p:spPr>
        <p:txBody>
          <a:bodyPr wrap="square" rtlCol="0" anchor="ctr">
            <a:spAutoFit/>
          </a:bodyPr>
          <a:lstStyle/>
          <a:p>
            <a:pPr algn="r"/>
            <a:r>
              <a:rPr lang="en-US" sz="900" b="1">
                <a:solidFill>
                  <a:srgbClr val="5F6062"/>
                </a:solidFill>
              </a:rPr>
              <a:t>City of Minneapolis</a:t>
            </a:r>
          </a:p>
        </p:txBody>
      </p:sp>
      <p:sp>
        <p:nvSpPr>
          <p:cNvPr id="14" name="Text Placeholder 15">
            <a:extLst>
              <a:ext uri="{FF2B5EF4-FFF2-40B4-BE49-F238E27FC236}">
                <a16:creationId xmlns:a16="http://schemas.microsoft.com/office/drawing/2014/main" id="{E95BF7FB-F544-4214-ABD6-9DF5A73D6351}"/>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1919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Blank)">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8E7DAD7-34DD-45C0-81AB-00D7232359F7}"/>
              </a:ext>
            </a:extLst>
          </p:cNvPr>
          <p:cNvSpPr>
            <a:spLocks noGrp="1"/>
          </p:cNvSpPr>
          <p:nvPr>
            <p:ph type="title"/>
          </p:nvPr>
        </p:nvSpPr>
        <p:spPr>
          <a:xfrm>
            <a:off x="838200" y="365127"/>
            <a:ext cx="10515600" cy="1325563"/>
          </a:xfrm>
        </p:spPr>
        <p:txBody>
          <a:bodyPr/>
          <a:lstStyle>
            <a:lvl1pPr>
              <a:defRPr b="1"/>
            </a:lvl1pPr>
          </a:lstStyle>
          <a:p>
            <a:r>
              <a:rPr lang="en-US"/>
              <a:t>Click to edit Master title style</a:t>
            </a:r>
          </a:p>
        </p:txBody>
      </p:sp>
      <p:sp>
        <p:nvSpPr>
          <p:cNvPr id="11" name="Content Placeholder 2">
            <a:extLst>
              <a:ext uri="{FF2B5EF4-FFF2-40B4-BE49-F238E27FC236}">
                <a16:creationId xmlns:a16="http://schemas.microsoft.com/office/drawing/2014/main" id="{D903B00D-175E-4044-AF8A-8807A9B3305B}"/>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2" descr="Sailboat icon cmyk tint.eps">
            <a:extLst>
              <a:ext uri="{FF2B5EF4-FFF2-40B4-BE49-F238E27FC236}">
                <a16:creationId xmlns:a16="http://schemas.microsoft.com/office/drawing/2014/main" id="{470E3443-C3C7-46BC-955C-C9951E7377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1933" y="5097463"/>
            <a:ext cx="1811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7B9EB124-51E3-47E8-A16D-D9507072C0EA}"/>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612013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66487A5-7368-42E1-B993-AF79821CDE4D}"/>
              </a:ext>
            </a:extLst>
          </p:cNvPr>
          <p:cNvSpPr>
            <a:spLocks noGrp="1"/>
          </p:cNvSpPr>
          <p:nvPr>
            <p:ph type="pic" sz="quarter" idx="10"/>
          </p:nvPr>
        </p:nvSpPr>
        <p:spPr>
          <a:xfrm>
            <a:off x="6184900" y="1825625"/>
            <a:ext cx="5181600" cy="3136900"/>
          </a:xfrm>
        </p:spPr>
        <p:txBody>
          <a:bodyPr/>
          <a:lstStyle/>
          <a:p>
            <a:endParaRPr lang="en-US"/>
          </a:p>
        </p:txBody>
      </p:sp>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2" descr="Sailboat icon cmyk tint.eps">
            <a:extLst>
              <a:ext uri="{FF2B5EF4-FFF2-40B4-BE49-F238E27FC236}">
                <a16:creationId xmlns:a16="http://schemas.microsoft.com/office/drawing/2014/main" id="{BA633919-779A-4450-BCE6-34026E432E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1933" y="5097463"/>
            <a:ext cx="1811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a:extLst>
              <a:ext uri="{FF2B5EF4-FFF2-40B4-BE49-F238E27FC236}">
                <a16:creationId xmlns:a16="http://schemas.microsoft.com/office/drawing/2014/main" id="{27ADC91E-2C23-4643-8CC2-F040256D02C5}"/>
              </a:ext>
            </a:extLst>
          </p:cNvPr>
          <p:cNvSpPr>
            <a:spLocks noGrp="1"/>
          </p:cNvSpPr>
          <p:nvPr>
            <p:ph type="body" sz="quarter" idx="11" hasCustomPrompt="1"/>
          </p:nvPr>
        </p:nvSpPr>
        <p:spPr>
          <a:xfrm>
            <a:off x="6184901" y="5097463"/>
            <a:ext cx="3949700" cy="246063"/>
          </a:xfrm>
        </p:spPr>
        <p:txBody>
          <a:bodyPr>
            <a:normAutofit/>
          </a:bodyPr>
          <a:lstStyle>
            <a:lvl1pPr marL="0" indent="0">
              <a:buNone/>
              <a:defRPr sz="1200"/>
            </a:lvl1pPr>
          </a:lstStyle>
          <a:p>
            <a:pPr lvl="0"/>
            <a:r>
              <a:rPr lang="en-US"/>
              <a:t>Photo credit</a:t>
            </a:r>
          </a:p>
        </p:txBody>
      </p:sp>
      <p:sp>
        <p:nvSpPr>
          <p:cNvPr id="11" name="Text Placeholder 15">
            <a:extLst>
              <a:ext uri="{FF2B5EF4-FFF2-40B4-BE49-F238E27FC236}">
                <a16:creationId xmlns:a16="http://schemas.microsoft.com/office/drawing/2014/main" id="{3B5ED519-4AA0-4446-86F4-0B64D8B902F3}"/>
              </a:ext>
            </a:extLst>
          </p:cNvPr>
          <p:cNvSpPr>
            <a:spLocks noGrp="1"/>
          </p:cNvSpPr>
          <p:nvPr>
            <p:ph type="body" sz="quarter" idx="12"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73290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conten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FF4EF671-A84C-4B4A-94C6-B88D31265111}"/>
              </a:ext>
            </a:extLst>
          </p:cNvPr>
          <p:cNvSpPr>
            <a:spLocks noGrp="1"/>
          </p:cNvSpPr>
          <p:nvPr>
            <p:ph type="chart" sz="quarter" idx="12"/>
          </p:nvPr>
        </p:nvSpPr>
        <p:spPr>
          <a:xfrm>
            <a:off x="6184901" y="1825625"/>
            <a:ext cx="5168900" cy="3136900"/>
          </a:xfrm>
        </p:spPr>
        <p:txBody>
          <a:bodyPr/>
          <a:lstStyle/>
          <a:p>
            <a:endParaRPr lang="en-US"/>
          </a:p>
        </p:txBody>
      </p:sp>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2" descr="Sailboat icon cmyk tint.eps">
            <a:extLst>
              <a:ext uri="{FF2B5EF4-FFF2-40B4-BE49-F238E27FC236}">
                <a16:creationId xmlns:a16="http://schemas.microsoft.com/office/drawing/2014/main" id="{BA633919-779A-4450-BCE6-34026E432E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1933" y="5097463"/>
            <a:ext cx="1811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CA25ECB1-CAED-4021-B911-770F9E82A747}"/>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2433615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2" descr="Sailboat icon cmyk tint.eps">
            <a:extLst>
              <a:ext uri="{FF2B5EF4-FFF2-40B4-BE49-F238E27FC236}">
                <a16:creationId xmlns:a16="http://schemas.microsoft.com/office/drawing/2014/main" id="{FB8FA6A9-0C85-4F66-A400-00141350B3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41933" y="5097463"/>
            <a:ext cx="1811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5">
            <a:extLst>
              <a:ext uri="{FF2B5EF4-FFF2-40B4-BE49-F238E27FC236}">
                <a16:creationId xmlns:a16="http://schemas.microsoft.com/office/drawing/2014/main" id="{32B194D7-33D5-4C81-B437-309BD90E6421}"/>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4146999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House)">
    <p:spTree>
      <p:nvGrpSpPr>
        <p:cNvPr id="1" name=""/>
        <p:cNvGrpSpPr/>
        <p:nvPr/>
      </p:nvGrpSpPr>
      <p:grpSpPr>
        <a:xfrm>
          <a:off x="0" y="0"/>
          <a:ext cx="0" cy="0"/>
          <a:chOff x="0" y="0"/>
          <a:chExt cx="0" cy="0"/>
        </a:xfrm>
      </p:grpSpPr>
      <p:pic>
        <p:nvPicPr>
          <p:cNvPr id="9" name="Picture 5" descr="JimEdinpicture 300.JPG">
            <a:extLst>
              <a:ext uri="{FF2B5EF4-FFF2-40B4-BE49-F238E27FC236}">
                <a16:creationId xmlns:a16="http://schemas.microsoft.com/office/drawing/2014/main" id="{E245C7B9-E658-409A-9F50-17FFE5D28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4925"/>
            <a:ext cx="12192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C286FCA-A378-456A-B03A-936C8AAB6ACA}"/>
              </a:ext>
            </a:extLst>
          </p:cNvPr>
          <p:cNvSpPr>
            <a:spLocks noChangeArrowheads="1"/>
          </p:cNvSpPr>
          <p:nvPr userDrawn="1"/>
        </p:nvSpPr>
        <p:spPr bwMode="auto">
          <a:xfrm>
            <a:off x="0" y="-34925"/>
            <a:ext cx="12192000" cy="6122988"/>
          </a:xfrm>
          <a:prstGeom prst="rect">
            <a:avLst/>
          </a:prstGeom>
          <a:solidFill>
            <a:srgbClr val="00B2D5">
              <a:alpha val="47842"/>
            </a:srgbClr>
          </a:solidFill>
          <a:ln w="9525">
            <a:no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2" name="Title 1"/>
          <p:cNvSpPr>
            <a:spLocks noGrp="1"/>
          </p:cNvSpPr>
          <p:nvPr>
            <p:ph type="title"/>
          </p:nvPr>
        </p:nvSpPr>
        <p:spPr>
          <a:xfrm>
            <a:off x="838200" y="1825627"/>
            <a:ext cx="10515600" cy="1325563"/>
          </a:xfrm>
        </p:spPr>
        <p:txBody>
          <a:bodyPr/>
          <a:lstStyle>
            <a:lvl1pPr algn="l">
              <a:defRPr b="1">
                <a:solidFill>
                  <a:schemeClr val="bg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838200" y="3289300"/>
            <a:ext cx="10515600" cy="2662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BDAEF96F-6E03-4124-AFFB-BAD019385C7D}"/>
              </a:ext>
            </a:extLst>
          </p:cNvPr>
          <p:cNvSpPr txBox="1"/>
          <p:nvPr userDrawn="1"/>
        </p:nvSpPr>
        <p:spPr>
          <a:xfrm>
            <a:off x="8704386" y="6379433"/>
            <a:ext cx="2649415" cy="230832"/>
          </a:xfrm>
          <a:prstGeom prst="rect">
            <a:avLst/>
          </a:prstGeom>
          <a:noFill/>
        </p:spPr>
        <p:txBody>
          <a:bodyPr wrap="square" rtlCol="0" anchor="ctr">
            <a:spAutoFit/>
          </a:bodyPr>
          <a:lstStyle/>
          <a:p>
            <a:pPr algn="r"/>
            <a:r>
              <a:rPr lang="en-US" sz="900" b="1">
                <a:solidFill>
                  <a:srgbClr val="5F6062"/>
                </a:solidFill>
              </a:rPr>
              <a:t>City of Minneapolis</a:t>
            </a:r>
          </a:p>
        </p:txBody>
      </p:sp>
      <p:sp>
        <p:nvSpPr>
          <p:cNvPr id="11" name="Text Placeholder 15">
            <a:extLst>
              <a:ext uri="{FF2B5EF4-FFF2-40B4-BE49-F238E27FC236}">
                <a16:creationId xmlns:a16="http://schemas.microsoft.com/office/drawing/2014/main" id="{73651E7A-7756-428A-A125-B5B152494021}"/>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1063580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Loring Park)">
    <p:spTree>
      <p:nvGrpSpPr>
        <p:cNvPr id="1" name=""/>
        <p:cNvGrpSpPr/>
        <p:nvPr/>
      </p:nvGrpSpPr>
      <p:grpSpPr>
        <a:xfrm>
          <a:off x="0" y="0"/>
          <a:ext cx="0" cy="0"/>
          <a:chOff x="0" y="0"/>
          <a:chExt cx="0" cy="0"/>
        </a:xfrm>
      </p:grpSpPr>
      <p:pic>
        <p:nvPicPr>
          <p:cNvPr id="8" name="Picture 18" descr="AdobeStock_2674974.jpeg">
            <a:extLst>
              <a:ext uri="{FF2B5EF4-FFF2-40B4-BE49-F238E27FC236}">
                <a16:creationId xmlns:a16="http://schemas.microsoft.com/office/drawing/2014/main" id="{59CE49C0-61CB-4BD1-8382-8A3EA9F4BD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9"/>
            <a:ext cx="12192000" cy="60960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49F867C-F27B-44BC-AAC5-A48F714DF3A0}"/>
              </a:ext>
            </a:extLst>
          </p:cNvPr>
          <p:cNvSpPr>
            <a:spLocks noChangeArrowheads="1"/>
          </p:cNvSpPr>
          <p:nvPr userDrawn="1"/>
        </p:nvSpPr>
        <p:spPr bwMode="auto">
          <a:xfrm>
            <a:off x="0" y="-7940"/>
            <a:ext cx="12192000" cy="6096002"/>
          </a:xfrm>
          <a:prstGeom prst="rect">
            <a:avLst/>
          </a:prstGeom>
          <a:solidFill>
            <a:srgbClr val="5F6062">
              <a:alpha val="47842"/>
            </a:srgbClr>
          </a:solidFill>
          <a:ln w="9525">
            <a:no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2" name="Title 1"/>
          <p:cNvSpPr>
            <a:spLocks noGrp="1"/>
          </p:cNvSpPr>
          <p:nvPr>
            <p:ph type="title"/>
          </p:nvPr>
        </p:nvSpPr>
        <p:spPr>
          <a:xfrm>
            <a:off x="838200" y="1825627"/>
            <a:ext cx="10515600" cy="1325563"/>
          </a:xfrm>
        </p:spPr>
        <p:txBody>
          <a:bodyPr/>
          <a:lstStyle>
            <a:lvl1pPr algn="l">
              <a:defRPr b="1">
                <a:solidFill>
                  <a:schemeClr val="bg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838200" y="3289300"/>
            <a:ext cx="10515600" cy="2662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FBDF1BE5-5005-4FDC-85BF-93F10A0B8686}"/>
              </a:ext>
            </a:extLst>
          </p:cNvPr>
          <p:cNvSpPr txBox="1"/>
          <p:nvPr userDrawn="1"/>
        </p:nvSpPr>
        <p:spPr>
          <a:xfrm>
            <a:off x="8704386" y="6379433"/>
            <a:ext cx="2649415" cy="230832"/>
          </a:xfrm>
          <a:prstGeom prst="rect">
            <a:avLst/>
          </a:prstGeom>
          <a:noFill/>
        </p:spPr>
        <p:txBody>
          <a:bodyPr wrap="square" rtlCol="0" anchor="ctr">
            <a:spAutoFit/>
          </a:bodyPr>
          <a:lstStyle/>
          <a:p>
            <a:pPr algn="r"/>
            <a:r>
              <a:rPr lang="en-US" sz="900" b="1">
                <a:solidFill>
                  <a:srgbClr val="5F6062"/>
                </a:solidFill>
              </a:rPr>
              <a:t>City of Minneapolis</a:t>
            </a:r>
          </a:p>
        </p:txBody>
      </p:sp>
      <p:sp>
        <p:nvSpPr>
          <p:cNvPr id="11" name="Text Placeholder 15">
            <a:extLst>
              <a:ext uri="{FF2B5EF4-FFF2-40B4-BE49-F238E27FC236}">
                <a16:creationId xmlns:a16="http://schemas.microsoft.com/office/drawing/2014/main" id="{48FE8D0E-1EDB-4C89-A87B-41FB86584FE8}"/>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1499083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Skyline)">
    <p:spTree>
      <p:nvGrpSpPr>
        <p:cNvPr id="1" name=""/>
        <p:cNvGrpSpPr/>
        <p:nvPr/>
      </p:nvGrpSpPr>
      <p:grpSpPr>
        <a:xfrm>
          <a:off x="0" y="0"/>
          <a:ext cx="0" cy="0"/>
          <a:chOff x="0" y="0"/>
          <a:chExt cx="0" cy="0"/>
        </a:xfrm>
      </p:grpSpPr>
      <p:pic>
        <p:nvPicPr>
          <p:cNvPr id="11" name="Picture 10" descr="AdobeStock_67839026.jpeg">
            <a:extLst>
              <a:ext uri="{FF2B5EF4-FFF2-40B4-BE49-F238E27FC236}">
                <a16:creationId xmlns:a16="http://schemas.microsoft.com/office/drawing/2014/main" id="{7FE14B7A-0C42-441B-95A6-AA772ED35D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0658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64D3BF6-604F-4591-9EFC-FF380FAA0CEE}"/>
              </a:ext>
            </a:extLst>
          </p:cNvPr>
          <p:cNvSpPr>
            <a:spLocks noChangeArrowheads="1"/>
          </p:cNvSpPr>
          <p:nvPr userDrawn="1"/>
        </p:nvSpPr>
        <p:spPr bwMode="auto">
          <a:xfrm>
            <a:off x="0" y="0"/>
            <a:ext cx="12192000" cy="6065838"/>
          </a:xfrm>
          <a:prstGeom prst="rect">
            <a:avLst/>
          </a:prstGeom>
          <a:solidFill>
            <a:srgbClr val="008AC0">
              <a:alpha val="39999"/>
            </a:srgbClr>
          </a:solidFill>
          <a:ln w="9525">
            <a:no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2" name="Title 1"/>
          <p:cNvSpPr>
            <a:spLocks noGrp="1"/>
          </p:cNvSpPr>
          <p:nvPr>
            <p:ph type="title"/>
          </p:nvPr>
        </p:nvSpPr>
        <p:spPr>
          <a:xfrm>
            <a:off x="838200" y="1825627"/>
            <a:ext cx="10515600" cy="1325563"/>
          </a:xfrm>
        </p:spPr>
        <p:txBody>
          <a:bodyPr/>
          <a:lstStyle>
            <a:lvl1pPr algn="l">
              <a:defRPr b="1">
                <a:solidFill>
                  <a:schemeClr val="bg1"/>
                </a:solidFill>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838200" y="3289300"/>
            <a:ext cx="10515600" cy="2662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FBDF1BE5-5005-4FDC-85BF-93F10A0B8686}"/>
              </a:ext>
            </a:extLst>
          </p:cNvPr>
          <p:cNvSpPr txBox="1"/>
          <p:nvPr userDrawn="1"/>
        </p:nvSpPr>
        <p:spPr>
          <a:xfrm>
            <a:off x="8704386" y="6379433"/>
            <a:ext cx="2649415" cy="230832"/>
          </a:xfrm>
          <a:prstGeom prst="rect">
            <a:avLst/>
          </a:prstGeom>
          <a:noFill/>
        </p:spPr>
        <p:txBody>
          <a:bodyPr wrap="square" rtlCol="0" anchor="ctr">
            <a:spAutoFit/>
          </a:bodyPr>
          <a:lstStyle/>
          <a:p>
            <a:pPr algn="r"/>
            <a:r>
              <a:rPr lang="en-US" sz="900" b="1">
                <a:solidFill>
                  <a:srgbClr val="5F6062"/>
                </a:solidFill>
              </a:rPr>
              <a:t>City of Minneapolis</a:t>
            </a:r>
          </a:p>
        </p:txBody>
      </p:sp>
      <p:sp>
        <p:nvSpPr>
          <p:cNvPr id="13" name="Text Placeholder 15">
            <a:extLst>
              <a:ext uri="{FF2B5EF4-FFF2-40B4-BE49-F238E27FC236}">
                <a16:creationId xmlns:a16="http://schemas.microsoft.com/office/drawing/2014/main" id="{9D739D53-FEE4-41C9-B789-46531618E96E}"/>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289108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Skyline)">
    <p:spTree>
      <p:nvGrpSpPr>
        <p:cNvPr id="1" name=""/>
        <p:cNvGrpSpPr/>
        <p:nvPr/>
      </p:nvGrpSpPr>
      <p:grpSpPr>
        <a:xfrm>
          <a:off x="0" y="0"/>
          <a:ext cx="0" cy="0"/>
          <a:chOff x="0" y="0"/>
          <a:chExt cx="0" cy="0"/>
        </a:xfrm>
      </p:grpSpPr>
      <p:pic>
        <p:nvPicPr>
          <p:cNvPr id="14" name="Picture 13" descr="A river with a city in the background&#10;&#10;AI-generated content may be incorrect.">
            <a:extLst>
              <a:ext uri="{FF2B5EF4-FFF2-40B4-BE49-F238E27FC236}">
                <a16:creationId xmlns:a16="http://schemas.microsoft.com/office/drawing/2014/main" id="{85B6D845-6925-D2AC-5D19-6D446CD0F71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t="4123" r="7316" b="1143"/>
          <a:stretch>
            <a:fillRect/>
          </a:stretch>
        </p:blipFill>
        <p:spPr>
          <a:xfrm>
            <a:off x="-2" y="-1"/>
            <a:ext cx="12192001" cy="5253926"/>
          </a:xfrm>
          <a:prstGeom prst="rect">
            <a:avLst/>
          </a:prstGeom>
        </p:spPr>
      </p:pic>
      <p:sp>
        <p:nvSpPr>
          <p:cNvPr id="12" name="Rectangle 11">
            <a:extLst>
              <a:ext uri="{FF2B5EF4-FFF2-40B4-BE49-F238E27FC236}">
                <a16:creationId xmlns:a16="http://schemas.microsoft.com/office/drawing/2014/main" id="{82AA7FE3-39A4-5A60-1465-7BE15E967A11}"/>
              </a:ext>
            </a:extLst>
          </p:cNvPr>
          <p:cNvSpPr/>
          <p:nvPr userDrawn="1"/>
        </p:nvSpPr>
        <p:spPr>
          <a:xfrm flipH="1">
            <a:off x="-15498" y="4508503"/>
            <a:ext cx="12207498" cy="2349501"/>
          </a:xfrm>
          <a:prstGeom prst="rect">
            <a:avLst/>
          </a:prstGeom>
          <a:solidFill>
            <a:srgbClr val="206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b="0" i="0">
              <a:latin typeface="Myriad Pro" panose="020B0503030403020204" pitchFamily="34" charset="0"/>
            </a:endParaRPr>
          </a:p>
        </p:txBody>
      </p:sp>
      <p:sp>
        <p:nvSpPr>
          <p:cNvPr id="15" name="Rectangle 14">
            <a:extLst>
              <a:ext uri="{FF2B5EF4-FFF2-40B4-BE49-F238E27FC236}">
                <a16:creationId xmlns:a16="http://schemas.microsoft.com/office/drawing/2014/main" id="{11DF14C1-0B36-1E0F-8C1A-F1EBE8BCD5B3}"/>
              </a:ext>
            </a:extLst>
          </p:cNvPr>
          <p:cNvSpPr/>
          <p:nvPr userDrawn="1"/>
        </p:nvSpPr>
        <p:spPr>
          <a:xfrm flipH="1">
            <a:off x="0" y="4508503"/>
            <a:ext cx="12192000" cy="2349501"/>
          </a:xfrm>
          <a:prstGeom prst="rect">
            <a:avLst/>
          </a:prstGeom>
          <a:solidFill>
            <a:srgbClr val="206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b="0" i="0">
              <a:latin typeface="Myriad Pro" panose="020B0503030403020204" pitchFamily="34" charset="0"/>
            </a:endParaRPr>
          </a:p>
        </p:txBody>
      </p:sp>
    </p:spTree>
    <p:extLst>
      <p:ext uri="{BB962C8B-B14F-4D97-AF65-F5344CB8AC3E}">
        <p14:creationId xmlns:p14="http://schemas.microsoft.com/office/powerpoint/2010/main" val="27663589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Trans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0E3A59-BE7C-4748-8A79-487FF58BD7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 t="25674" r="-1"/>
          <a:stretch>
            <a:fillRect/>
          </a:stretch>
        </p:blipFill>
        <p:spPr>
          <a:xfrm>
            <a:off x="-15498" y="0"/>
            <a:ext cx="12207498" cy="4508500"/>
          </a:xfrm>
          <a:prstGeom prst="rect">
            <a:avLst/>
          </a:prstGeom>
        </p:spPr>
      </p:pic>
      <p:sp>
        <p:nvSpPr>
          <p:cNvPr id="12" name="TextBox 11">
            <a:extLst>
              <a:ext uri="{FF2B5EF4-FFF2-40B4-BE49-F238E27FC236}">
                <a16:creationId xmlns:a16="http://schemas.microsoft.com/office/drawing/2014/main" id="{52BB259D-0B42-47DD-AB40-1BC8970B4657}"/>
              </a:ext>
            </a:extLst>
          </p:cNvPr>
          <p:cNvSpPr txBox="1"/>
          <p:nvPr userDrawn="1"/>
        </p:nvSpPr>
        <p:spPr>
          <a:xfrm>
            <a:off x="8704386" y="6379433"/>
            <a:ext cx="2649415" cy="230832"/>
          </a:xfrm>
          <a:prstGeom prst="rect">
            <a:avLst/>
          </a:prstGeom>
          <a:noFill/>
        </p:spPr>
        <p:txBody>
          <a:bodyPr wrap="square" rtlCol="0" anchor="ctr">
            <a:spAutoFit/>
          </a:bodyPr>
          <a:lstStyle/>
          <a:p>
            <a:pPr algn="r"/>
            <a:r>
              <a:rPr lang="en-US" sz="900" b="1">
                <a:solidFill>
                  <a:srgbClr val="5F6062"/>
                </a:solidFill>
              </a:rPr>
              <a:t>City of Minneapolis</a:t>
            </a:r>
          </a:p>
        </p:txBody>
      </p:sp>
      <p:sp>
        <p:nvSpPr>
          <p:cNvPr id="14" name="Text Placeholder 15">
            <a:extLst>
              <a:ext uri="{FF2B5EF4-FFF2-40B4-BE49-F238E27FC236}">
                <a16:creationId xmlns:a16="http://schemas.microsoft.com/office/drawing/2014/main" id="{E95BF7FB-F544-4214-ABD6-9DF5A73D6351}"/>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
        <p:nvSpPr>
          <p:cNvPr id="4" name="Rectangle 3">
            <a:extLst>
              <a:ext uri="{FF2B5EF4-FFF2-40B4-BE49-F238E27FC236}">
                <a16:creationId xmlns:a16="http://schemas.microsoft.com/office/drawing/2014/main" id="{9EC6BA3D-618E-57E6-B33D-28DF75F0AEDA}"/>
              </a:ext>
            </a:extLst>
          </p:cNvPr>
          <p:cNvSpPr/>
          <p:nvPr userDrawn="1"/>
        </p:nvSpPr>
        <p:spPr>
          <a:xfrm flipH="1">
            <a:off x="0" y="4508503"/>
            <a:ext cx="12192000" cy="2349501"/>
          </a:xfrm>
          <a:prstGeom prst="rect">
            <a:avLst/>
          </a:prstGeom>
          <a:solidFill>
            <a:srgbClr val="206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b="0" i="0">
              <a:latin typeface="Myriad Pro" panose="020B0503030403020204" pitchFamily="34" charset="0"/>
            </a:endParaRPr>
          </a:p>
        </p:txBody>
      </p:sp>
    </p:spTree>
    <p:extLst>
      <p:ext uri="{BB962C8B-B14F-4D97-AF65-F5344CB8AC3E}">
        <p14:creationId xmlns:p14="http://schemas.microsoft.com/office/powerpoint/2010/main" val="3131171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Trans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0E3A59-BE7C-4748-8A79-487FF58BD7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88952" cy="6065838"/>
          </a:xfrm>
          <a:prstGeom prst="rect">
            <a:avLst/>
          </a:prstGeom>
        </p:spPr>
      </p:pic>
      <p:sp>
        <p:nvSpPr>
          <p:cNvPr id="8" name="Rectangle 7">
            <a:extLst>
              <a:ext uri="{FF2B5EF4-FFF2-40B4-BE49-F238E27FC236}">
                <a16:creationId xmlns:a16="http://schemas.microsoft.com/office/drawing/2014/main" id="{1A6BE29A-4832-4BE0-B694-D632D17DFF7A}"/>
              </a:ext>
            </a:extLst>
          </p:cNvPr>
          <p:cNvSpPr>
            <a:spLocks noChangeArrowheads="1"/>
          </p:cNvSpPr>
          <p:nvPr userDrawn="1"/>
        </p:nvSpPr>
        <p:spPr bwMode="auto">
          <a:xfrm>
            <a:off x="-3048" y="0"/>
            <a:ext cx="12192000" cy="6065838"/>
          </a:xfrm>
          <a:prstGeom prst="rect">
            <a:avLst/>
          </a:prstGeom>
          <a:solidFill>
            <a:srgbClr val="5F6062">
              <a:alpha val="47842"/>
            </a:srgbClr>
          </a:solidFill>
          <a:ln w="9525">
            <a:no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10" name="Title 1">
            <a:extLst>
              <a:ext uri="{FF2B5EF4-FFF2-40B4-BE49-F238E27FC236}">
                <a16:creationId xmlns:a16="http://schemas.microsoft.com/office/drawing/2014/main" id="{601C8974-79CB-49F2-A24E-4DDD4BC0291F}"/>
              </a:ext>
            </a:extLst>
          </p:cNvPr>
          <p:cNvSpPr>
            <a:spLocks noGrp="1"/>
          </p:cNvSpPr>
          <p:nvPr>
            <p:ph type="title"/>
          </p:nvPr>
        </p:nvSpPr>
        <p:spPr>
          <a:xfrm>
            <a:off x="838200" y="1825627"/>
            <a:ext cx="10515600" cy="1325563"/>
          </a:xfrm>
        </p:spPr>
        <p:txBody>
          <a:bodyPr/>
          <a:lstStyle>
            <a:lvl1pPr algn="l">
              <a:defRPr b="1">
                <a:solidFill>
                  <a:schemeClr val="bg1"/>
                </a:solidFill>
                <a:latin typeface="Calibri" panose="020F050202020403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11042D3F-C922-49A3-B48E-75CD14E66E6C}"/>
              </a:ext>
            </a:extLst>
          </p:cNvPr>
          <p:cNvSpPr>
            <a:spLocks noGrp="1"/>
          </p:cNvSpPr>
          <p:nvPr>
            <p:ph idx="1"/>
          </p:nvPr>
        </p:nvSpPr>
        <p:spPr>
          <a:xfrm>
            <a:off x="838200" y="3289300"/>
            <a:ext cx="10515600" cy="2662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52BB259D-0B42-47DD-AB40-1BC8970B4657}"/>
              </a:ext>
            </a:extLst>
          </p:cNvPr>
          <p:cNvSpPr txBox="1"/>
          <p:nvPr userDrawn="1"/>
        </p:nvSpPr>
        <p:spPr>
          <a:xfrm>
            <a:off x="8704386" y="6379433"/>
            <a:ext cx="2649415" cy="230832"/>
          </a:xfrm>
          <a:prstGeom prst="rect">
            <a:avLst/>
          </a:prstGeom>
          <a:noFill/>
        </p:spPr>
        <p:txBody>
          <a:bodyPr wrap="square" rtlCol="0" anchor="ctr">
            <a:spAutoFit/>
          </a:bodyPr>
          <a:lstStyle/>
          <a:p>
            <a:pPr algn="r"/>
            <a:r>
              <a:rPr lang="en-US" sz="900" b="1">
                <a:solidFill>
                  <a:srgbClr val="5F6062"/>
                </a:solidFill>
              </a:rPr>
              <a:t>City of Minneapolis</a:t>
            </a:r>
          </a:p>
        </p:txBody>
      </p:sp>
      <p:sp>
        <p:nvSpPr>
          <p:cNvPr id="14" name="Text Placeholder 15">
            <a:extLst>
              <a:ext uri="{FF2B5EF4-FFF2-40B4-BE49-F238E27FC236}">
                <a16:creationId xmlns:a16="http://schemas.microsoft.com/office/drawing/2014/main" id="{E95BF7FB-F544-4214-ABD6-9DF5A73D6351}"/>
              </a:ext>
            </a:extLst>
          </p:cNvPr>
          <p:cNvSpPr>
            <a:spLocks noGrp="1"/>
          </p:cNvSpPr>
          <p:nvPr>
            <p:ph type="body" sz="quarter" idx="10" hasCustomPrompt="1"/>
          </p:nvPr>
        </p:nvSpPr>
        <p:spPr>
          <a:xfrm>
            <a:off x="838200" y="6375681"/>
            <a:ext cx="2743200" cy="231495"/>
          </a:xfrm>
        </p:spPr>
        <p:txBody>
          <a:bodyPr anchor="ctr">
            <a:noAutofit/>
          </a:bodyPr>
          <a:lstStyle>
            <a:lvl1pPr marL="0" indent="0">
              <a:buNone/>
              <a:defRPr sz="900" b="1">
                <a:solidFill>
                  <a:srgbClr val="5F6062"/>
                </a:solidFill>
              </a:defRPr>
            </a:lvl1pPr>
          </a:lstStyle>
          <a:p>
            <a:pPr lvl="0"/>
            <a:r>
              <a:rPr lang="en-US"/>
              <a:t>Insert date or delete</a:t>
            </a:r>
          </a:p>
        </p:txBody>
      </p:sp>
    </p:spTree>
    <p:extLst>
      <p:ext uri="{BB962C8B-B14F-4D97-AF65-F5344CB8AC3E}">
        <p14:creationId xmlns:p14="http://schemas.microsoft.com/office/powerpoint/2010/main" val="1453283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Blank)">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8E7DAD7-34DD-45C0-81AB-00D7232359F7}"/>
              </a:ext>
            </a:extLst>
          </p:cNvPr>
          <p:cNvSpPr>
            <a:spLocks noGrp="1"/>
          </p:cNvSpPr>
          <p:nvPr>
            <p:ph type="title"/>
          </p:nvPr>
        </p:nvSpPr>
        <p:spPr>
          <a:xfrm>
            <a:off x="838200" y="365127"/>
            <a:ext cx="10515600" cy="1325563"/>
          </a:xfrm>
        </p:spPr>
        <p:txBody>
          <a:bodyPr/>
          <a:lstStyle>
            <a:lvl1pPr>
              <a:defRPr b="1"/>
            </a:lvl1pPr>
          </a:lstStyle>
          <a:p>
            <a:r>
              <a:rPr lang="en-US"/>
              <a:t>Click to edit Master title style</a:t>
            </a:r>
          </a:p>
        </p:txBody>
      </p:sp>
      <p:sp>
        <p:nvSpPr>
          <p:cNvPr id="11" name="Content Placeholder 2">
            <a:extLst>
              <a:ext uri="{FF2B5EF4-FFF2-40B4-BE49-F238E27FC236}">
                <a16:creationId xmlns:a16="http://schemas.microsoft.com/office/drawing/2014/main" id="{D903B00D-175E-4044-AF8A-8807A9B3305B}"/>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8652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0534" y="365126"/>
            <a:ext cx="10863266" cy="1014224"/>
          </a:xfrm>
          <a:prstGeom prst="rect">
            <a:avLst/>
          </a:prstGeom>
        </p:spPr>
        <p:txBody>
          <a:bodyPr lIns="0" tIns="0" rIns="0" bIns="0"/>
          <a:lstStyle/>
          <a:p>
            <a:pPr marL="0" marR="0" lvl="0" indent="0" defTabSz="685783" fontAlgn="auto">
              <a:lnSpc>
                <a:spcPct val="100000"/>
              </a:lnSpc>
              <a:spcAft>
                <a:spcPts val="600"/>
              </a:spcAft>
              <a:buClrTx/>
              <a:buSzTx/>
              <a:buFontTx/>
              <a:tabLst/>
            </a:pPr>
            <a:r>
              <a:rPr lang="en-US"/>
              <a:t>Click to edit Master title style</a:t>
            </a:r>
          </a:p>
        </p:txBody>
      </p:sp>
      <p:sp>
        <p:nvSpPr>
          <p:cNvPr id="3" name="Text Placeholder 2"/>
          <p:cNvSpPr>
            <a:spLocks noGrp="1"/>
          </p:cNvSpPr>
          <p:nvPr>
            <p:ph type="body" idx="1"/>
          </p:nvPr>
        </p:nvSpPr>
        <p:spPr>
          <a:xfrm>
            <a:off x="490534" y="1379350"/>
            <a:ext cx="10863266"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B1B2B556-9FE1-4E5E-4936-C29DFF0F0B0E}"/>
              </a:ext>
            </a:extLst>
          </p:cNvPr>
          <p:cNvSpPr txBox="1">
            <a:spLocks/>
          </p:cNvSpPr>
          <p:nvPr userDrawn="1"/>
        </p:nvSpPr>
        <p:spPr>
          <a:xfrm>
            <a:off x="11604051" y="6403387"/>
            <a:ext cx="455461" cy="365125"/>
          </a:xfrm>
          <a:prstGeom prst="rect">
            <a:avLst/>
          </a:prstGeom>
        </p:spPr>
        <p:txBody>
          <a:bodyPr vert="horz" lIns="0" tIns="0" rIns="0" bIns="0" rtlCol="0" anchor="ctr"/>
          <a:lstStyle>
            <a:defPPr>
              <a:defRPr lang="en-US"/>
            </a:defPPr>
            <a:lvl1pPr marL="0" algn="ctr" defTabSz="457200" rtl="0" eaLnBrk="1" latinLnBrk="0" hangingPunct="1">
              <a:defRPr sz="1600" b="1" i="0" kern="1200">
                <a:solidFill>
                  <a:schemeClr val="bg1"/>
                </a:solidFill>
                <a:latin typeface="Myriad Pro Light" panose="020B04030304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440A236-8360-5848-AA21-326B0414471E}" type="slidenum">
              <a:rPr kumimoji="0" lang="en-US" sz="1600" b="1" i="0" u="none" strike="noStrike" kern="1200" cap="none" spc="0" normalizeH="0" baseline="0" noProof="0" smtClean="0">
                <a:ln>
                  <a:noFill/>
                </a:ln>
                <a:solidFill>
                  <a:srgbClr val="FFFFFF"/>
                </a:solidFill>
                <a:effectLst/>
                <a:uLnTx/>
                <a:uFillTx/>
                <a:latin typeface="Myriad Pro Light" panose="020B0403030403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srgbClr val="FFFFFF"/>
              </a:solidFill>
              <a:effectLst/>
              <a:uLnTx/>
              <a:uFillTx/>
              <a:latin typeface="Myriad Pro Light" panose="020B0403030403020204" pitchFamily="34" charset="0"/>
            </a:endParaRPr>
          </a:p>
        </p:txBody>
      </p:sp>
    </p:spTree>
    <p:extLst>
      <p:ext uri="{BB962C8B-B14F-4D97-AF65-F5344CB8AC3E}">
        <p14:creationId xmlns:p14="http://schemas.microsoft.com/office/powerpoint/2010/main" val="393965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86" r:id="rId15"/>
  </p:sldLayoutIdLst>
  <p:hf hdr="0" ftr="0" dt="0"/>
  <p:txStyles>
    <p:titleStyle>
      <a:lvl1pPr algn="l" defTabSz="914400" rtl="0" eaLnBrk="1" latinLnBrk="0" hangingPunct="1">
        <a:lnSpc>
          <a:spcPct val="90000"/>
        </a:lnSpc>
        <a:spcBef>
          <a:spcPct val="0"/>
        </a:spcBef>
        <a:buNone/>
        <a:defRPr kumimoji="0" lang="en-US" sz="4400" b="1" i="0" u="none" strike="noStrike" kern="1200" cap="none" spc="0" normalizeH="0" baseline="0" dirty="0">
          <a:ln>
            <a:noFill/>
          </a:ln>
          <a:solidFill>
            <a:srgbClr val="2A6AA9"/>
          </a:solidFill>
          <a:effectLst/>
          <a:uLnTx/>
          <a:uFillTx/>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A2B427"/>
        </a:buClr>
        <a:buFont typeface="Arial" panose="020B0604020202020204" pitchFamily="34" charset="0"/>
        <a:buChar char="•"/>
        <a:defRPr sz="2800" kern="1200">
          <a:solidFill>
            <a:srgbClr val="5F6062"/>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Clr>
          <a:srgbClr val="A2B427"/>
        </a:buClr>
        <a:buFont typeface="Arial" panose="020B0604020202020204" pitchFamily="34" charset="0"/>
        <a:buChar char="•"/>
        <a:defRPr sz="2400" kern="1200">
          <a:solidFill>
            <a:srgbClr val="5F6062"/>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Clr>
          <a:srgbClr val="A2B427"/>
        </a:buClr>
        <a:buFont typeface="Arial" panose="020B0604020202020204" pitchFamily="34" charset="0"/>
        <a:buChar char="•"/>
        <a:defRPr sz="2000" kern="1200">
          <a:solidFill>
            <a:srgbClr val="5F6062"/>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Clr>
          <a:srgbClr val="A2B427"/>
        </a:buClr>
        <a:buFont typeface="Arial" panose="020B0604020202020204" pitchFamily="34" charset="0"/>
        <a:buChar char="•"/>
        <a:defRPr sz="1800" kern="1200">
          <a:solidFill>
            <a:srgbClr val="5F6062"/>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Clr>
          <a:srgbClr val="A2B427"/>
        </a:buClr>
        <a:buFont typeface="Arial" panose="020B0604020202020204" pitchFamily="34" charset="0"/>
        <a:buChar char="•"/>
        <a:defRPr sz="1800" kern="1200">
          <a:solidFill>
            <a:srgbClr val="5F6062"/>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5344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6F95D-B7F0-E236-5768-B67F783DCFE9}"/>
            </a:ext>
          </a:extLst>
        </p:cNvPr>
        <p:cNvGrpSpPr/>
        <p:nvPr/>
      </p:nvGrpSpPr>
      <p:grpSpPr>
        <a:xfrm>
          <a:off x="0" y="0"/>
          <a:ext cx="0" cy="0"/>
          <a:chOff x="0" y="0"/>
          <a:chExt cx="0" cy="0"/>
        </a:xfrm>
      </p:grpSpPr>
      <p:pic>
        <p:nvPicPr>
          <p:cNvPr id="9" name="Picture 8" descr="A picture containing sky, water, outdoor, boat&#10;&#10;AI-generated content may be incorrect.">
            <a:extLst>
              <a:ext uri="{FF2B5EF4-FFF2-40B4-BE49-F238E27FC236}">
                <a16:creationId xmlns:a16="http://schemas.microsoft.com/office/drawing/2014/main" id="{D22C73CC-8C97-1789-3DCD-8DD9EEE94F52}"/>
              </a:ext>
            </a:extLst>
          </p:cNvPr>
          <p:cNvPicPr>
            <a:picLocks noGrp="1" noRot="1" noChangeAspect="1" noMove="1" noResize="1" noEditPoints="1" noAdjustHandles="1" noChangeArrowheads="1" noChangeShapeType="1" noCrop="1"/>
          </p:cNvPicPr>
          <p:nvPr/>
        </p:nvPicPr>
        <p:blipFill>
          <a:blip r:embed="rId3"/>
          <a:srcRect l="2097" t="29155" r="2097" b="-427"/>
          <a:stretch>
            <a:fillRect/>
          </a:stretch>
        </p:blipFill>
        <p:spPr>
          <a:xfrm>
            <a:off x="0" y="-38015"/>
            <a:ext cx="12192000" cy="3868796"/>
          </a:xfrm>
          <a:prstGeom prst="rect">
            <a:avLst/>
          </a:prstGeom>
        </p:spPr>
      </p:pic>
      <p:sp>
        <p:nvSpPr>
          <p:cNvPr id="11" name="AutoShape 4">
            <a:extLst>
              <a:ext uri="{FF2B5EF4-FFF2-40B4-BE49-F238E27FC236}">
                <a16:creationId xmlns:a16="http://schemas.microsoft.com/office/drawing/2014/main" id="{94841AE6-51D8-63AF-23CA-61D3641F8527}"/>
              </a:ext>
              <a:ext uri="{C183D7F6-B498-43B3-948B-1728B52AA6E4}">
                <adec:decorative xmlns:adec="http://schemas.microsoft.com/office/drawing/2017/decorative" val="1"/>
              </a:ext>
            </a:extLst>
          </p:cNvPr>
          <p:cNvSpPr/>
          <p:nvPr/>
        </p:nvSpPr>
        <p:spPr>
          <a:xfrm>
            <a:off x="-48956" y="-38015"/>
            <a:ext cx="12289912" cy="0"/>
          </a:xfrm>
          <a:prstGeom prst="line">
            <a:avLst/>
          </a:prstGeom>
          <a:ln w="111125" cap="flat">
            <a:solidFill>
              <a:srgbClr val="008AC0"/>
            </a:solidFill>
            <a:prstDash val="solid"/>
            <a:headEnd type="none" w="sm" len="sm"/>
            <a:tailEnd type="none" w="sm" len="sm"/>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Myriad Pro" panose="020B0503030403020204" pitchFamily="34" charset="0"/>
              <a:ea typeface="+mn-ea"/>
              <a:cs typeface="+mn-cs"/>
            </a:endParaRPr>
          </a:p>
        </p:txBody>
      </p:sp>
      <p:sp>
        <p:nvSpPr>
          <p:cNvPr id="4" name="Rectangle 3">
            <a:extLst>
              <a:ext uri="{FF2B5EF4-FFF2-40B4-BE49-F238E27FC236}">
                <a16:creationId xmlns:a16="http://schemas.microsoft.com/office/drawing/2014/main" id="{AF0EB145-4AAD-6DA7-E9E4-2B77CA41BEC8}"/>
              </a:ext>
            </a:extLst>
          </p:cNvPr>
          <p:cNvSpPr>
            <a:spLocks noGrp="1" noRot="1" noMove="1" noResize="1" noEditPoints="1" noAdjustHandles="1" noChangeArrowheads="1" noChangeShapeType="1"/>
          </p:cNvSpPr>
          <p:nvPr/>
        </p:nvSpPr>
        <p:spPr>
          <a:xfrm flipH="1">
            <a:off x="0" y="3726882"/>
            <a:ext cx="12192000" cy="3131124"/>
          </a:xfrm>
          <a:prstGeom prst="rect">
            <a:avLst/>
          </a:prstGeom>
          <a:solidFill>
            <a:srgbClr val="206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3" name="Title 2">
            <a:extLst>
              <a:ext uri="{FF2B5EF4-FFF2-40B4-BE49-F238E27FC236}">
                <a16:creationId xmlns:a16="http://schemas.microsoft.com/office/drawing/2014/main" id="{A40E526E-D175-9D77-0427-47C9FE454854}"/>
              </a:ext>
            </a:extLst>
          </p:cNvPr>
          <p:cNvSpPr>
            <a:spLocks noGrp="1"/>
          </p:cNvSpPr>
          <p:nvPr>
            <p:ph type="title"/>
          </p:nvPr>
        </p:nvSpPr>
        <p:spPr>
          <a:xfrm>
            <a:off x="4019529" y="5285451"/>
            <a:ext cx="7584523" cy="923330"/>
          </a:xfrm>
        </p:spPr>
        <p:txBody>
          <a:bodyPr anchor="b"/>
          <a:lstStyle/>
          <a:p>
            <a:pPr>
              <a:lnSpc>
                <a:spcPct val="100000"/>
              </a:lnSpc>
            </a:pPr>
            <a:r>
              <a:rPr lang="en-US" sz="2000" dirty="0">
                <a:latin typeface="Myriad Pro"/>
              </a:rPr>
              <a:t>Damon Chaplin, Health Commissioner</a:t>
            </a:r>
            <a:br>
              <a:rPr lang="en-US" sz="2000" dirty="0">
                <a:latin typeface="Myriad Pro"/>
              </a:rPr>
            </a:br>
            <a:r>
              <a:rPr lang="en-US" sz="2000" dirty="0">
                <a:latin typeface="Myriad Pro"/>
              </a:rPr>
              <a:t>Minneapolis Health Department  </a:t>
            </a:r>
            <a:br>
              <a:rPr lang="en-US" sz="2000" dirty="0">
                <a:latin typeface="Myriad Pro"/>
              </a:rPr>
            </a:br>
            <a:r>
              <a:rPr lang="en-US" sz="2000" dirty="0">
                <a:latin typeface="Myriad Pro"/>
              </a:rPr>
              <a:t>NACCHO President 2025-2026</a:t>
            </a:r>
          </a:p>
        </p:txBody>
      </p:sp>
      <p:grpSp>
        <p:nvGrpSpPr>
          <p:cNvPr id="5" name="Group 4" descr="City of Minneapolis logo with sailboat icon and the words ‘Minneapolis, City of Lakes’">
            <a:extLst>
              <a:ext uri="{FF2B5EF4-FFF2-40B4-BE49-F238E27FC236}">
                <a16:creationId xmlns:a16="http://schemas.microsoft.com/office/drawing/2014/main" id="{43BDA3A1-9DF7-118C-66CF-9FC8D753732C}"/>
              </a:ext>
            </a:extLst>
          </p:cNvPr>
          <p:cNvGrpSpPr/>
          <p:nvPr/>
        </p:nvGrpSpPr>
        <p:grpSpPr>
          <a:xfrm>
            <a:off x="223958" y="4190020"/>
            <a:ext cx="2492700" cy="1399309"/>
            <a:chOff x="846364" y="4921181"/>
            <a:chExt cx="2027466" cy="1138144"/>
          </a:xfrm>
        </p:grpSpPr>
        <p:pic>
          <p:nvPicPr>
            <p:cNvPr id="6" name="Picture 5" descr="Logo&#10;&#10;AI-generated content may be incorrect.">
              <a:extLst>
                <a:ext uri="{FF2B5EF4-FFF2-40B4-BE49-F238E27FC236}">
                  <a16:creationId xmlns:a16="http://schemas.microsoft.com/office/drawing/2014/main" id="{4CFB641B-B008-12C3-99BD-7C83919C434E}"/>
                </a:ext>
              </a:extLst>
            </p:cNvPr>
            <p:cNvPicPr>
              <a:picLocks noChangeAspect="1"/>
            </p:cNvPicPr>
            <p:nvPr userDrawn="1"/>
          </p:nvPicPr>
          <p:blipFill>
            <a:blip r:embed="rId4"/>
            <a:stretch>
              <a:fillRect/>
            </a:stretch>
          </p:blipFill>
          <p:spPr>
            <a:xfrm>
              <a:off x="846364" y="4987744"/>
              <a:ext cx="1726176" cy="1005018"/>
            </a:xfrm>
            <a:prstGeom prst="rect">
              <a:avLst/>
            </a:prstGeom>
          </p:spPr>
        </p:pic>
        <p:cxnSp>
          <p:nvCxnSpPr>
            <p:cNvPr id="7" name="Straight Connector 6">
              <a:extLst>
                <a:ext uri="{FF2B5EF4-FFF2-40B4-BE49-F238E27FC236}">
                  <a16:creationId xmlns:a16="http://schemas.microsoft.com/office/drawing/2014/main" id="{ABFD73E4-6F9F-DF1B-9358-F269838D1413}"/>
                </a:ext>
              </a:extLst>
            </p:cNvPr>
            <p:cNvCxnSpPr>
              <a:cxnSpLocks/>
            </p:cNvCxnSpPr>
            <p:nvPr userDrawn="1"/>
          </p:nvCxnSpPr>
          <p:spPr>
            <a:xfrm>
              <a:off x="2873830" y="4921181"/>
              <a:ext cx="0" cy="1138144"/>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8" name="Text Placeholder 3">
            <a:extLst>
              <a:ext uri="{FF2B5EF4-FFF2-40B4-BE49-F238E27FC236}">
                <a16:creationId xmlns:a16="http://schemas.microsoft.com/office/drawing/2014/main" id="{858472CB-4E1C-E281-AD1C-CF0046E3186F}"/>
              </a:ext>
            </a:extLst>
          </p:cNvPr>
          <p:cNvSpPr txBox="1">
            <a:spLocks/>
          </p:cNvSpPr>
          <p:nvPr/>
        </p:nvSpPr>
        <p:spPr>
          <a:xfrm>
            <a:off x="3955308" y="6366572"/>
            <a:ext cx="2743200" cy="231495"/>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August 6, 2025</a:t>
            </a:r>
          </a:p>
        </p:txBody>
      </p:sp>
      <p:sp>
        <p:nvSpPr>
          <p:cNvPr id="2" name="Slide Number Placeholder 1">
            <a:extLst>
              <a:ext uri="{FF2B5EF4-FFF2-40B4-BE49-F238E27FC236}">
                <a16:creationId xmlns:a16="http://schemas.microsoft.com/office/drawing/2014/main" id="{45FF84B4-6230-E934-190E-D6C47A2B6D16}"/>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440A236-8360-5848-AA21-326B0414471E}" type="slidenum">
              <a:rPr kumimoji="0" lang="en-US" sz="1200" b="1" i="0" u="none" strike="noStrike" kern="1200" cap="none" spc="0" normalizeH="0" baseline="0" noProof="0" smtClean="0">
                <a:ln>
                  <a:noFill/>
                </a:ln>
                <a:solidFill>
                  <a:prstClr val="white"/>
                </a:solidFill>
                <a:effectLst/>
                <a:uLnTx/>
                <a:uFillTx/>
                <a:latin typeface="Myriad Pro Light" panose="020B0403030403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a:t>
            </a:fld>
            <a:endParaRPr kumimoji="0" lang="en-US" sz="1200" b="1" i="0" u="none" strike="noStrike" kern="1200" cap="none" spc="0" normalizeH="0" baseline="0" noProof="0">
              <a:ln>
                <a:noFill/>
              </a:ln>
              <a:solidFill>
                <a:prstClr val="white"/>
              </a:solidFill>
              <a:effectLst/>
              <a:uLnTx/>
              <a:uFillTx/>
              <a:latin typeface="Myriad Pro Light" panose="020B0403030403020204" pitchFamily="34" charset="0"/>
              <a:ea typeface="+mn-ea"/>
              <a:cs typeface="+mn-cs"/>
            </a:endParaRPr>
          </a:p>
        </p:txBody>
      </p:sp>
    </p:spTree>
    <p:extLst>
      <p:ext uri="{BB962C8B-B14F-4D97-AF65-F5344CB8AC3E}">
        <p14:creationId xmlns:p14="http://schemas.microsoft.com/office/powerpoint/2010/main" val="2579567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7461A18-8D99-F92E-7ECE-3A33C0696148}"/>
              </a:ext>
            </a:extLst>
          </p:cNvPr>
          <p:cNvSpPr>
            <a:spLocks noGrp="1"/>
          </p:cNvSpPr>
          <p:nvPr>
            <p:ph type="sldNum" sz="quarter" idx="4"/>
          </p:nvPr>
        </p:nvSpPr>
        <p:spPr>
          <a:xfrm>
            <a:off x="11604052" y="6403391"/>
            <a:ext cx="455461" cy="365125"/>
          </a:xfrm>
        </p:spPr>
        <p:txBody>
          <a:bodyPr/>
          <a:lstStyle/>
          <a:p>
            <a:pPr>
              <a:spcAft>
                <a:spcPts val="600"/>
              </a:spcAft>
            </a:pPr>
            <a:fld id="{5440A236-8360-5848-AA21-326B0414471E}" type="slidenum">
              <a:rPr lang="en-US" smtClean="0"/>
              <a:pPr>
                <a:spcAft>
                  <a:spcPts val="600"/>
                </a:spcAft>
              </a:pPr>
              <a:t>2</a:t>
            </a:fld>
            <a:endParaRPr lang="en-US"/>
          </a:p>
        </p:txBody>
      </p:sp>
      <p:sp>
        <p:nvSpPr>
          <p:cNvPr id="2" name="Title 1">
            <a:extLst>
              <a:ext uri="{FF2B5EF4-FFF2-40B4-BE49-F238E27FC236}">
                <a16:creationId xmlns:a16="http://schemas.microsoft.com/office/drawing/2014/main" id="{01AF5675-BBA2-8FE3-1C3F-29614FDBAD59}"/>
              </a:ext>
            </a:extLst>
          </p:cNvPr>
          <p:cNvSpPr>
            <a:spLocks noGrp="1"/>
          </p:cNvSpPr>
          <p:nvPr>
            <p:ph type="title"/>
          </p:nvPr>
        </p:nvSpPr>
        <p:spPr>
          <a:xfrm>
            <a:off x="3053976" y="5910948"/>
            <a:ext cx="6992612" cy="492443"/>
          </a:xfrm>
        </p:spPr>
        <p:txBody>
          <a:bodyPr wrap="square" anchor="t">
            <a:normAutofit/>
          </a:bodyPr>
          <a:lstStyle/>
          <a:p>
            <a:pPr algn="ctr"/>
            <a:r>
              <a:rPr lang="en-US" sz="1800" dirty="0"/>
              <a:t>Beginnings in Massachusetts: My Public Health Origin Story</a:t>
            </a:r>
          </a:p>
        </p:txBody>
      </p:sp>
      <p:pic>
        <p:nvPicPr>
          <p:cNvPr id="3" name="Picture 2">
            <a:extLst>
              <a:ext uri="{FF2B5EF4-FFF2-40B4-BE49-F238E27FC236}">
                <a16:creationId xmlns:a16="http://schemas.microsoft.com/office/drawing/2014/main" id="{10E2DC1E-4903-4C80-F5FB-3FD03739344A}"/>
              </a:ext>
            </a:extLst>
          </p:cNvPr>
          <p:cNvPicPr>
            <a:picLocks noChangeAspect="1"/>
          </p:cNvPicPr>
          <p:nvPr/>
        </p:nvPicPr>
        <p:blipFill>
          <a:blip r:embed="rId3"/>
          <a:stretch>
            <a:fillRect/>
          </a:stretch>
        </p:blipFill>
        <p:spPr>
          <a:xfrm>
            <a:off x="1" y="-1"/>
            <a:ext cx="12192000" cy="5617029"/>
          </a:xfrm>
          <a:prstGeom prst="rect">
            <a:avLst/>
          </a:prstGeom>
        </p:spPr>
      </p:pic>
      <p:pic>
        <p:nvPicPr>
          <p:cNvPr id="4" name="Picture 3" descr="A close-up of a smiling child&#10;&#10;AI-generated content may be incorrect.">
            <a:extLst>
              <a:ext uri="{FF2B5EF4-FFF2-40B4-BE49-F238E27FC236}">
                <a16:creationId xmlns:a16="http://schemas.microsoft.com/office/drawing/2014/main" id="{0103C875-A32D-4EAD-6FC7-34CE48309CE1}"/>
              </a:ext>
            </a:extLst>
          </p:cNvPr>
          <p:cNvPicPr>
            <a:picLocks noChangeAspect="1"/>
          </p:cNvPicPr>
          <p:nvPr/>
        </p:nvPicPr>
        <p:blipFill>
          <a:blip r:embed="rId4">
            <a:alphaModFix/>
            <a:graysc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0" y="-1"/>
            <a:ext cx="2807368" cy="2253533"/>
          </a:xfrm>
          <a:prstGeom prst="rect">
            <a:avLst/>
          </a:prstGeom>
          <a:ln>
            <a:noFill/>
          </a:ln>
          <a:effectLst>
            <a:softEdge rad="112500"/>
          </a:effectLst>
        </p:spPr>
      </p:pic>
      <p:pic>
        <p:nvPicPr>
          <p:cNvPr id="5" name="Picture 4" descr="A person in a suit and tie&#10;&#10;AI-generated content may be incorrect.">
            <a:extLst>
              <a:ext uri="{FF2B5EF4-FFF2-40B4-BE49-F238E27FC236}">
                <a16:creationId xmlns:a16="http://schemas.microsoft.com/office/drawing/2014/main" id="{C7050CFA-057B-6134-8949-BDBD903C39C4}"/>
              </a:ext>
            </a:extLst>
          </p:cNvPr>
          <p:cNvPicPr>
            <a:picLocks noChangeAspect="1"/>
          </p:cNvPicPr>
          <p:nvPr/>
        </p:nvPicPr>
        <p:blipFill>
          <a:blip r:embed="rId6">
            <a:alphaModFix/>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rcRect r="4969"/>
          <a:stretch>
            <a:fillRect/>
          </a:stretch>
        </p:blipFill>
        <p:spPr>
          <a:xfrm>
            <a:off x="9627908" y="0"/>
            <a:ext cx="2564091" cy="2188028"/>
          </a:xfrm>
          <a:prstGeom prst="rect">
            <a:avLst/>
          </a:prstGeom>
          <a:ln>
            <a:noFill/>
          </a:ln>
          <a:effectLst>
            <a:softEdge rad="112500"/>
          </a:effectLst>
        </p:spPr>
      </p:pic>
    </p:spTree>
    <p:extLst>
      <p:ext uri="{BB962C8B-B14F-4D97-AF65-F5344CB8AC3E}">
        <p14:creationId xmlns:p14="http://schemas.microsoft.com/office/powerpoint/2010/main" val="2168803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BD720-F259-02D2-B67E-7E80D11797F0}"/>
              </a:ext>
            </a:extLst>
          </p:cNvPr>
          <p:cNvSpPr>
            <a:spLocks noGrp="1"/>
          </p:cNvSpPr>
          <p:nvPr>
            <p:ph type="title"/>
          </p:nvPr>
        </p:nvSpPr>
        <p:spPr>
          <a:xfrm>
            <a:off x="838199" y="4428000"/>
            <a:ext cx="6143626" cy="1991850"/>
          </a:xfrm>
        </p:spPr>
        <p:txBody>
          <a:bodyPr vert="horz" wrap="square" lIns="91440" tIns="45720" rIns="91440" bIns="45720" rtlCol="0" anchor="b">
            <a:normAutofit fontScale="90000"/>
          </a:bodyPr>
          <a:lstStyle/>
          <a:p>
            <a:pPr algn="ctr"/>
            <a:r>
              <a:rPr lang="en-US" sz="2700" dirty="0">
                <a:solidFill>
                  <a:schemeClr val="bg1"/>
                </a:solidFill>
              </a:rPr>
              <a:t>What were the most valuable experiences during your time in MA?</a:t>
            </a:r>
            <a:br>
              <a:rPr lang="en-US" sz="2700" dirty="0">
                <a:solidFill>
                  <a:schemeClr val="bg1"/>
                </a:solidFill>
              </a:rPr>
            </a:br>
            <a:br>
              <a:rPr lang="en-US" sz="2700" dirty="0">
                <a:solidFill>
                  <a:schemeClr val="bg1"/>
                </a:solidFill>
              </a:rPr>
            </a:br>
            <a:r>
              <a:rPr lang="en-US" sz="2700" dirty="0">
                <a:solidFill>
                  <a:schemeClr val="bg1"/>
                </a:solidFill>
              </a:rPr>
              <a:t>“We are the Calvary”</a:t>
            </a:r>
            <a:br>
              <a:rPr lang="en-US" sz="2700" kern="1200" dirty="0">
                <a:solidFill>
                  <a:schemeClr val="bg1"/>
                </a:solidFill>
                <a:latin typeface="+mj-lt"/>
                <a:ea typeface="+mj-ea"/>
                <a:cs typeface="+mj-cs"/>
              </a:rPr>
            </a:br>
            <a:r>
              <a:rPr lang="en-US" sz="2700" kern="1200" dirty="0">
                <a:solidFill>
                  <a:schemeClr val="bg1"/>
                </a:solidFill>
                <a:latin typeface="+mj-lt"/>
                <a:ea typeface="+mj-ea"/>
                <a:cs typeface="+mj-cs"/>
              </a:rPr>
              <a:t>Insights and Reflections:</a:t>
            </a:r>
            <a:br>
              <a:rPr lang="en-US" sz="2700" kern="1200" dirty="0">
                <a:solidFill>
                  <a:schemeClr val="bg1"/>
                </a:solidFill>
                <a:latin typeface="+mj-lt"/>
                <a:ea typeface="+mj-ea"/>
                <a:cs typeface="+mj-cs"/>
              </a:rPr>
            </a:br>
            <a:r>
              <a:rPr lang="en-US" sz="2700" dirty="0">
                <a:solidFill>
                  <a:schemeClr val="bg1"/>
                </a:solidFill>
                <a:latin typeface="+mj-lt"/>
              </a:rPr>
              <a:t>A story of </a:t>
            </a:r>
            <a:r>
              <a:rPr lang="en-US" sz="2700" kern="1200" dirty="0">
                <a:solidFill>
                  <a:schemeClr val="bg1"/>
                </a:solidFill>
                <a:latin typeface="+mj-lt"/>
                <a:ea typeface="+mj-ea"/>
                <a:cs typeface="+mj-cs"/>
              </a:rPr>
              <a:t>Teamwork, Resiliency and Strength</a:t>
            </a:r>
          </a:p>
        </p:txBody>
      </p:sp>
      <p:sp>
        <p:nvSpPr>
          <p:cNvPr id="3" name="Subtitle 2">
            <a:extLst>
              <a:ext uri="{FF2B5EF4-FFF2-40B4-BE49-F238E27FC236}">
                <a16:creationId xmlns:a16="http://schemas.microsoft.com/office/drawing/2014/main" id="{4C8B1C55-53D3-EF4F-E5CF-5A440F44EE17}"/>
              </a:ext>
            </a:extLst>
          </p:cNvPr>
          <p:cNvSpPr>
            <a:spLocks noGrp="1"/>
          </p:cNvSpPr>
          <p:nvPr>
            <p:ph idx="1"/>
          </p:nvPr>
        </p:nvSpPr>
        <p:spPr>
          <a:xfrm>
            <a:off x="6981825" y="4522031"/>
            <a:ext cx="4848225" cy="1621593"/>
          </a:xfrm>
        </p:spPr>
        <p:txBody>
          <a:bodyPr vert="horz" lIns="91440" tIns="45720" rIns="91440" bIns="45720" rtlCol="0" anchor="b">
            <a:normAutofit fontScale="92500"/>
          </a:bodyPr>
          <a:lstStyle/>
          <a:p>
            <a:r>
              <a:rPr lang="en-US" sz="2200" kern="1200" dirty="0">
                <a:solidFill>
                  <a:schemeClr val="bg1"/>
                </a:solidFill>
                <a:effectLst/>
                <a:latin typeface="+mn-lt"/>
                <a:ea typeface="+mn-ea"/>
                <a:cs typeface="+mn-cs"/>
              </a:rPr>
              <a:t>Valuable Lessons learned  from Covid-19</a:t>
            </a:r>
          </a:p>
          <a:p>
            <a:r>
              <a:rPr lang="en-US" sz="2200" kern="1200" dirty="0">
                <a:solidFill>
                  <a:schemeClr val="bg1"/>
                </a:solidFill>
                <a:effectLst/>
                <a:latin typeface="+mn-lt"/>
                <a:ea typeface="+mn-ea"/>
                <a:cs typeface="+mn-cs"/>
              </a:rPr>
              <a:t>Ask Powerful Questions </a:t>
            </a:r>
          </a:p>
          <a:p>
            <a:r>
              <a:rPr lang="en-US" sz="2200" kern="1200" dirty="0">
                <a:solidFill>
                  <a:schemeClr val="bg1"/>
                </a:solidFill>
                <a:effectLst/>
                <a:latin typeface="+mn-lt"/>
                <a:ea typeface="+mn-ea"/>
                <a:cs typeface="+mn-cs"/>
              </a:rPr>
              <a:t>Holding </a:t>
            </a:r>
            <a:r>
              <a:rPr lang="en-US" sz="2200" dirty="0">
                <a:solidFill>
                  <a:schemeClr val="bg1"/>
                </a:solidFill>
                <a:latin typeface="+mn-lt"/>
              </a:rPr>
              <a:t>people accountable </a:t>
            </a:r>
          </a:p>
          <a:p>
            <a:r>
              <a:rPr lang="en-US" sz="2200" dirty="0">
                <a:solidFill>
                  <a:schemeClr val="bg1"/>
                </a:solidFill>
                <a:latin typeface="+mn-lt"/>
              </a:rPr>
              <a:t>Value the importance of social capital </a:t>
            </a:r>
            <a:endParaRPr lang="en-US" sz="2200" kern="1200" dirty="0">
              <a:solidFill>
                <a:schemeClr val="bg1"/>
              </a:solidFill>
              <a:latin typeface="+mn-lt"/>
              <a:ea typeface="+mn-ea"/>
              <a:cs typeface="+mn-cs"/>
            </a:endParaRPr>
          </a:p>
        </p:txBody>
      </p:sp>
      <p:pic>
        <p:nvPicPr>
          <p:cNvPr id="10" name="Picture 9" descr="A lighthouse in the water&#10;&#10;AI-generated content may be incorrect.">
            <a:extLst>
              <a:ext uri="{FF2B5EF4-FFF2-40B4-BE49-F238E27FC236}">
                <a16:creationId xmlns:a16="http://schemas.microsoft.com/office/drawing/2014/main" id="{5207E9F1-0C83-4E07-FD3E-E29D7DD00DD8}"/>
              </a:ext>
            </a:extLst>
          </p:cNvPr>
          <p:cNvPicPr>
            <a:picLocks noChangeAspect="1"/>
          </p:cNvPicPr>
          <p:nvPr/>
        </p:nvPicPr>
        <p:blipFill>
          <a:blip r:embed="rId3">
            <a:extLst>
              <a:ext uri="{28A0092B-C50C-407E-A947-70E740481C1C}">
                <a14:useLocalDpi xmlns:a14="http://schemas.microsoft.com/office/drawing/2010/main" val="0"/>
              </a:ext>
            </a:extLst>
          </a:blip>
          <a:srcRect l="4410" r="1251" b="2"/>
          <a:stretch>
            <a:fill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p:spPr>
      </p:pic>
      <p:pic>
        <p:nvPicPr>
          <p:cNvPr id="12" name="Picture 11">
            <a:extLst>
              <a:ext uri="{FF2B5EF4-FFF2-40B4-BE49-F238E27FC236}">
                <a16:creationId xmlns:a16="http://schemas.microsoft.com/office/drawing/2014/main" id="{83331CC2-4562-ABFD-7060-A9079BCFF5E4}"/>
              </a:ext>
            </a:extLst>
          </p:cNvPr>
          <p:cNvPicPr>
            <a:picLocks noChangeAspect="1"/>
          </p:cNvPicPr>
          <p:nvPr/>
        </p:nvPicPr>
        <p:blipFill>
          <a:blip r:embed="rId4">
            <a:extLst>
              <a:ext uri="{28A0092B-C50C-407E-A947-70E740481C1C}">
                <a14:useLocalDpi xmlns:a14="http://schemas.microsoft.com/office/drawing/2010/main" val="0"/>
              </a:ext>
            </a:extLst>
          </a:blip>
          <a:srcRect l="458" r="458"/>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9" name="Group 18">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0" name="Freeform: Shape 19">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Slide Number Placeholder 1" hidden="1">
            <a:extLst>
              <a:ext uri="{FF2B5EF4-FFF2-40B4-BE49-F238E27FC236}">
                <a16:creationId xmlns:a16="http://schemas.microsoft.com/office/drawing/2014/main" id="{257103A7-633D-0FBD-02FF-B8C282BA7C22}"/>
              </a:ext>
            </a:extLst>
          </p:cNvPr>
          <p:cNvSpPr>
            <a:spLocks noGrp="1"/>
          </p:cNvSpPr>
          <p:nvPr>
            <p:ph type="sldNum" sz="quarter" idx="4294967295"/>
          </p:nvPr>
        </p:nvSpPr>
        <p:spPr>
          <a:xfrm>
            <a:off x="11579338" y="6387901"/>
            <a:ext cx="455461" cy="365125"/>
          </a:xfrm>
          <a:prstGeom prst="rect">
            <a:avLst/>
          </a:prstGeom>
        </p:spPr>
        <p:txBody>
          <a:bodyPr/>
          <a:lstStyle/>
          <a:p>
            <a:pPr>
              <a:spcAft>
                <a:spcPts val="600"/>
              </a:spcAft>
            </a:pPr>
            <a:fld id="{5440A236-8360-5848-AA21-326B0414471E}" type="slidenum">
              <a:rPr lang="en-US" smtClean="0"/>
              <a:pPr>
                <a:spcAft>
                  <a:spcPts val="600"/>
                </a:spcAft>
              </a:pPr>
              <a:t>3</a:t>
            </a:fld>
            <a:endParaRPr lang="en-US"/>
          </a:p>
        </p:txBody>
      </p:sp>
    </p:spTree>
    <p:extLst>
      <p:ext uri="{BB962C8B-B14F-4D97-AF65-F5344CB8AC3E}">
        <p14:creationId xmlns:p14="http://schemas.microsoft.com/office/powerpoint/2010/main" val="231504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D227-B757-FB7B-C7DD-182F8555C07F}"/>
              </a:ext>
            </a:extLst>
          </p:cNvPr>
          <p:cNvSpPr>
            <a:spLocks noGrp="1"/>
          </p:cNvSpPr>
          <p:nvPr>
            <p:ph type="title"/>
          </p:nvPr>
        </p:nvSpPr>
        <p:spPr>
          <a:xfrm>
            <a:off x="3103174" y="262513"/>
            <a:ext cx="10863266" cy="1014224"/>
          </a:xfrm>
        </p:spPr>
        <p:txBody>
          <a:bodyPr lIns="0" tIns="0" rIns="0" bIns="0">
            <a:normAutofit/>
          </a:bodyPr>
          <a:lstStyle/>
          <a:p>
            <a:r>
              <a:rPr kumimoji="0" lang="en-US" sz="3400" b="1" i="0" u="none" strike="noStrike" kern="1200" cap="none" spc="0" normalizeH="0" baseline="0" dirty="0">
                <a:ln>
                  <a:noFill/>
                </a:ln>
                <a:effectLst/>
                <a:uLnTx/>
                <a:uFillTx/>
                <a:latin typeface="Myriad Pro" panose="020B0503030403020204" pitchFamily="34" charset="0"/>
                <a:ea typeface="+mj-ea"/>
                <a:cs typeface="+mj-cs"/>
              </a:rPr>
              <a:t> Missed.……Opportunities?</a:t>
            </a:r>
          </a:p>
        </p:txBody>
      </p:sp>
      <p:sp>
        <p:nvSpPr>
          <p:cNvPr id="6" name="TextBox 5">
            <a:extLst>
              <a:ext uri="{FF2B5EF4-FFF2-40B4-BE49-F238E27FC236}">
                <a16:creationId xmlns:a16="http://schemas.microsoft.com/office/drawing/2014/main" id="{3D8B1427-0FEA-4544-B18F-6B5BCFB1F53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1777" y="-616511"/>
            <a:ext cx="5181600" cy="4351338"/>
          </a:xfrm>
          <a:prstGeom prst="rect">
            <a:avLst/>
          </a:prstGeom>
        </p:spPr>
        <p:txBody>
          <a:bodyPr>
            <a:normAutofit/>
          </a:bodyPr>
          <a:lstStyle/>
          <a:p>
            <a:pPr marL="0" indent="0">
              <a:spcBef>
                <a:spcPts val="2500"/>
              </a:spcBef>
              <a:spcAft>
                <a:spcPts val="600"/>
              </a:spcAft>
              <a:buClr>
                <a:srgbClr val="A2B427"/>
              </a:buClr>
              <a:buFont typeface="Arial" panose="020B0604020202020204" pitchFamily="34" charset="0"/>
              <a:buNone/>
            </a:pPr>
            <a:endParaRPr lang="en-US" sz="1400" b="1" dirty="0"/>
          </a:p>
        </p:txBody>
      </p:sp>
      <p:pic>
        <p:nvPicPr>
          <p:cNvPr id="4" name="Picture 3" descr="A number falling from the sky&#10;&#10;AI-generated content may be incorrect.">
            <a:extLst>
              <a:ext uri="{FF2B5EF4-FFF2-40B4-BE49-F238E27FC236}">
                <a16:creationId xmlns:a16="http://schemas.microsoft.com/office/drawing/2014/main" id="{4D4DA13A-A8F7-9CCA-DDD4-260BCC44D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32" y="872238"/>
            <a:ext cx="3374763" cy="2583118"/>
          </a:xfrm>
          <a:prstGeom prst="rect">
            <a:avLst/>
          </a:prstGeom>
        </p:spPr>
      </p:pic>
      <p:pic>
        <p:nvPicPr>
          <p:cNvPr id="8" name="Picture 7" descr="Hands holding pieces of puzzle with words&#10;&#10;AI-generated content may be incorrect.">
            <a:extLst>
              <a:ext uri="{FF2B5EF4-FFF2-40B4-BE49-F238E27FC236}">
                <a16:creationId xmlns:a16="http://schemas.microsoft.com/office/drawing/2014/main" id="{25F0E7CE-8FAD-216A-40EC-70063117A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668" y="819512"/>
            <a:ext cx="3490030" cy="2635843"/>
          </a:xfrm>
          <a:prstGeom prst="rect">
            <a:avLst/>
          </a:prstGeom>
        </p:spPr>
      </p:pic>
      <p:pic>
        <p:nvPicPr>
          <p:cNvPr id="10" name="Picture 9" descr="A red and blue elephant and donkey&#10;&#10;AI-generated content may be incorrect.">
            <a:extLst>
              <a:ext uri="{FF2B5EF4-FFF2-40B4-BE49-F238E27FC236}">
                <a16:creationId xmlns:a16="http://schemas.microsoft.com/office/drawing/2014/main" id="{CAB95B7C-F9C4-D9FF-F40A-6F9686723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0937" y="3940054"/>
            <a:ext cx="3490030" cy="2851272"/>
          </a:xfrm>
          <a:prstGeom prst="rect">
            <a:avLst/>
          </a:prstGeom>
        </p:spPr>
      </p:pic>
      <p:pic>
        <p:nvPicPr>
          <p:cNvPr id="14" name="Picture 13" descr="A cross shaped tree top&#10;&#10;AI-generated content may be incorrect.">
            <a:extLst>
              <a:ext uri="{FF2B5EF4-FFF2-40B4-BE49-F238E27FC236}">
                <a16:creationId xmlns:a16="http://schemas.microsoft.com/office/drawing/2014/main" id="{7F07EBC9-6C9C-8DC9-2356-F5C10D37B7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9835" y="819513"/>
            <a:ext cx="2652235" cy="2606002"/>
          </a:xfrm>
          <a:prstGeom prst="rect">
            <a:avLst/>
          </a:prstGeom>
        </p:spPr>
      </p:pic>
      <p:sp>
        <p:nvSpPr>
          <p:cNvPr id="17" name="TextBox 16">
            <a:extLst>
              <a:ext uri="{FF2B5EF4-FFF2-40B4-BE49-F238E27FC236}">
                <a16:creationId xmlns:a16="http://schemas.microsoft.com/office/drawing/2014/main" id="{FD36D14E-AD79-4073-2724-148B60F6857B}"/>
              </a:ext>
            </a:extLst>
          </p:cNvPr>
          <p:cNvSpPr txBox="1"/>
          <p:nvPr/>
        </p:nvSpPr>
        <p:spPr>
          <a:xfrm>
            <a:off x="1609965" y="1010012"/>
            <a:ext cx="1256889" cy="646331"/>
          </a:xfrm>
          <a:prstGeom prst="rect">
            <a:avLst/>
          </a:prstGeom>
          <a:noFill/>
        </p:spPr>
        <p:txBody>
          <a:bodyPr wrap="square" rtlCol="0">
            <a:spAutoFit/>
          </a:bodyPr>
          <a:lstStyle/>
          <a:p>
            <a:r>
              <a:rPr lang="en-US" sz="3600" dirty="0">
                <a:solidFill>
                  <a:schemeClr val="bg1"/>
                </a:solidFill>
              </a:rPr>
              <a:t>Data</a:t>
            </a:r>
          </a:p>
        </p:txBody>
      </p:sp>
      <p:sp>
        <p:nvSpPr>
          <p:cNvPr id="18" name="TextBox 17">
            <a:extLst>
              <a:ext uri="{FF2B5EF4-FFF2-40B4-BE49-F238E27FC236}">
                <a16:creationId xmlns:a16="http://schemas.microsoft.com/office/drawing/2014/main" id="{43CB874F-DEF7-686C-7F1F-8869D47B2387}"/>
              </a:ext>
            </a:extLst>
          </p:cNvPr>
          <p:cNvSpPr txBox="1"/>
          <p:nvPr/>
        </p:nvSpPr>
        <p:spPr>
          <a:xfrm>
            <a:off x="8284775" y="1194678"/>
            <a:ext cx="2297260" cy="523220"/>
          </a:xfrm>
          <a:prstGeom prst="rect">
            <a:avLst/>
          </a:prstGeom>
          <a:noFill/>
        </p:spPr>
        <p:txBody>
          <a:bodyPr wrap="square" rtlCol="0">
            <a:spAutoFit/>
          </a:bodyPr>
          <a:lstStyle/>
          <a:p>
            <a:pPr algn="ctr"/>
            <a:r>
              <a:rPr lang="en-US" sz="2800" dirty="0">
                <a:solidFill>
                  <a:schemeClr val="bg1"/>
                </a:solidFill>
              </a:rPr>
              <a:t>Social Strategy </a:t>
            </a:r>
          </a:p>
        </p:txBody>
      </p:sp>
      <p:sp>
        <p:nvSpPr>
          <p:cNvPr id="19" name="TextBox 18">
            <a:extLst>
              <a:ext uri="{FF2B5EF4-FFF2-40B4-BE49-F238E27FC236}">
                <a16:creationId xmlns:a16="http://schemas.microsoft.com/office/drawing/2014/main" id="{6053AAA5-00FE-E158-6BF5-18320007F08F}"/>
              </a:ext>
            </a:extLst>
          </p:cNvPr>
          <p:cNvSpPr txBox="1"/>
          <p:nvPr/>
        </p:nvSpPr>
        <p:spPr>
          <a:xfrm>
            <a:off x="4565364" y="3855108"/>
            <a:ext cx="1781175" cy="954107"/>
          </a:xfrm>
          <a:prstGeom prst="rect">
            <a:avLst/>
          </a:prstGeom>
          <a:noFill/>
        </p:spPr>
        <p:txBody>
          <a:bodyPr wrap="square" rtlCol="0">
            <a:spAutoFit/>
          </a:bodyPr>
          <a:lstStyle/>
          <a:p>
            <a:pPr algn="ctr"/>
            <a:r>
              <a:rPr lang="en-US" sz="2800" dirty="0">
                <a:solidFill>
                  <a:schemeClr val="bg1"/>
                </a:solidFill>
              </a:rPr>
              <a:t>Political Will </a:t>
            </a:r>
          </a:p>
        </p:txBody>
      </p:sp>
    </p:spTree>
    <p:extLst>
      <p:ext uri="{BB962C8B-B14F-4D97-AF65-F5344CB8AC3E}">
        <p14:creationId xmlns:p14="http://schemas.microsoft.com/office/powerpoint/2010/main" val="1762450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2062B-57DE-5B30-BDB1-E4EA73665EA8}"/>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551FEE51-621C-2FDC-F64B-A7B41685B01E}"/>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en-US">
              <a:solidFill>
                <a:srgbClr val="000000"/>
              </a:solidFill>
              <a:latin typeface="Century Gothic" panose="020F0302020204030204"/>
            </a:endParaRPr>
          </a:p>
        </p:txBody>
      </p:sp>
      <p:pic>
        <p:nvPicPr>
          <p:cNvPr id="5" name="Picture 4">
            <a:extLst>
              <a:ext uri="{FF2B5EF4-FFF2-40B4-BE49-F238E27FC236}">
                <a16:creationId xmlns:a16="http://schemas.microsoft.com/office/drawing/2014/main" id="{D603A211-6BBD-6359-4210-85AFCE5A95CF}"/>
              </a:ext>
            </a:extLst>
          </p:cNvPr>
          <p:cNvPicPr>
            <a:picLocks noChangeAspect="1"/>
          </p:cNvPicPr>
          <p:nvPr/>
        </p:nvPicPr>
        <p:blipFill>
          <a:blip r:embed="rId3"/>
          <a:srcRect l="30222" t="19268" r="24333" b="5271"/>
          <a:stretch/>
        </p:blipFill>
        <p:spPr>
          <a:xfrm>
            <a:off x="1426464" y="1650630"/>
            <a:ext cx="5039360" cy="4916148"/>
          </a:xfrm>
          <a:prstGeom prst="rect">
            <a:avLst/>
          </a:prstGeom>
        </p:spPr>
      </p:pic>
      <p:sp>
        <p:nvSpPr>
          <p:cNvPr id="8" name="TextBox 7">
            <a:extLst>
              <a:ext uri="{FF2B5EF4-FFF2-40B4-BE49-F238E27FC236}">
                <a16:creationId xmlns:a16="http://schemas.microsoft.com/office/drawing/2014/main" id="{C89FD2C0-E4B2-5607-2BDA-E76ED7696293}"/>
              </a:ext>
            </a:extLst>
          </p:cNvPr>
          <p:cNvSpPr txBox="1"/>
          <p:nvPr/>
        </p:nvSpPr>
        <p:spPr>
          <a:xfrm>
            <a:off x="7351776" y="3397798"/>
            <a:ext cx="3586480" cy="2031325"/>
          </a:xfrm>
          <a:prstGeom prst="rect">
            <a:avLst/>
          </a:prstGeom>
          <a:noFill/>
        </p:spPr>
        <p:txBody>
          <a:bodyPr wrap="square">
            <a:spAutoFit/>
          </a:bodyPr>
          <a:lstStyle/>
          <a:p>
            <a:pPr algn="ctr" defTabSz="457200"/>
            <a:r>
              <a:rPr lang="en-US" i="1" dirty="0">
                <a:solidFill>
                  <a:srgbClr val="000000"/>
                </a:solidFill>
                <a:latin typeface="Century Gothic" panose="020F0302020204030204"/>
              </a:rPr>
              <a:t>Like any system, </a:t>
            </a:r>
          </a:p>
          <a:p>
            <a:pPr algn="ctr" defTabSz="457200"/>
            <a:r>
              <a:rPr lang="en-US" i="1" dirty="0">
                <a:solidFill>
                  <a:srgbClr val="000000"/>
                </a:solidFill>
                <a:latin typeface="Century Gothic" panose="020F0302020204030204"/>
              </a:rPr>
              <a:t>the </a:t>
            </a:r>
            <a:r>
              <a:rPr lang="en-US" b="1" i="1" dirty="0">
                <a:solidFill>
                  <a:srgbClr val="CEAB79"/>
                </a:solidFill>
                <a:latin typeface="Century Gothic" panose="020F0302020204030204"/>
              </a:rPr>
              <a:t>Public Health System</a:t>
            </a:r>
            <a:r>
              <a:rPr lang="en-US" b="1" i="1" dirty="0">
                <a:solidFill>
                  <a:srgbClr val="FFFFFF"/>
                </a:solidFill>
                <a:latin typeface="Century Gothic" panose="020F0302020204030204"/>
              </a:rPr>
              <a:t> </a:t>
            </a:r>
          </a:p>
          <a:p>
            <a:pPr algn="ctr" defTabSz="457200"/>
            <a:r>
              <a:rPr lang="en-US" b="1" i="1" dirty="0">
                <a:solidFill>
                  <a:srgbClr val="000000"/>
                </a:solidFill>
                <a:latin typeface="Century Gothic" panose="020F0302020204030204"/>
              </a:rPr>
              <a:t>can't do its job </a:t>
            </a:r>
            <a:endParaRPr lang="en-US" dirty="0">
              <a:solidFill>
                <a:srgbClr val="000000"/>
              </a:solidFill>
              <a:latin typeface="Century Gothic" panose="020F0302020204030204"/>
            </a:endParaRPr>
          </a:p>
          <a:p>
            <a:pPr algn="ctr" defTabSz="457200"/>
            <a:r>
              <a:rPr lang="en-US" b="1" i="1" dirty="0">
                <a:solidFill>
                  <a:srgbClr val="000000"/>
                </a:solidFill>
                <a:latin typeface="Century Gothic" panose="020F0302020204030204"/>
              </a:rPr>
              <a:t>if a part is missing, cut off from others, or not funded.</a:t>
            </a:r>
          </a:p>
          <a:p>
            <a:pPr algn="ctr" defTabSz="457200"/>
            <a:r>
              <a:rPr lang="en-US" b="1" i="1" dirty="0">
                <a:solidFill>
                  <a:srgbClr val="000000"/>
                </a:solidFill>
                <a:latin typeface="Century Gothic" panose="020F0302020204030204"/>
              </a:rPr>
              <a:t>Governmental Public Health is the Vanguard of the System</a:t>
            </a:r>
            <a:endParaRPr lang="en-US" dirty="0">
              <a:solidFill>
                <a:srgbClr val="000000"/>
              </a:solidFill>
              <a:latin typeface="Century Gothic" panose="020F0302020204030204"/>
            </a:endParaRPr>
          </a:p>
        </p:txBody>
      </p:sp>
      <p:sp>
        <p:nvSpPr>
          <p:cNvPr id="10" name="TextBox 9">
            <a:extLst>
              <a:ext uri="{FF2B5EF4-FFF2-40B4-BE49-F238E27FC236}">
                <a16:creationId xmlns:a16="http://schemas.microsoft.com/office/drawing/2014/main" id="{EC6034AC-5FF9-6D65-A2A5-622EF701F519}"/>
              </a:ext>
            </a:extLst>
          </p:cNvPr>
          <p:cNvSpPr txBox="1"/>
          <p:nvPr/>
        </p:nvSpPr>
        <p:spPr>
          <a:xfrm>
            <a:off x="7524496" y="1650630"/>
            <a:ext cx="3241040" cy="1477328"/>
          </a:xfrm>
          <a:prstGeom prst="rect">
            <a:avLst/>
          </a:prstGeom>
          <a:noFill/>
        </p:spPr>
        <p:txBody>
          <a:bodyPr wrap="square">
            <a:spAutoFit/>
          </a:bodyPr>
          <a:lstStyle/>
          <a:p>
            <a:pPr algn="ctr" defTabSz="457200"/>
            <a:r>
              <a:rPr lang="en-US" dirty="0">
                <a:solidFill>
                  <a:srgbClr val="000000"/>
                </a:solidFill>
                <a:latin typeface="Century Gothic" panose="020F0302020204030204"/>
              </a:rPr>
              <a:t>A </a:t>
            </a:r>
            <a:r>
              <a:rPr lang="en-US" b="1" dirty="0">
                <a:solidFill>
                  <a:srgbClr val="C1A875"/>
                </a:solidFill>
                <a:latin typeface="Century Gothic" panose="020F0302020204030204"/>
              </a:rPr>
              <a:t>system</a:t>
            </a:r>
            <a:r>
              <a:rPr lang="en-US" b="1" dirty="0">
                <a:solidFill>
                  <a:srgbClr val="000000"/>
                </a:solidFill>
                <a:latin typeface="Century Gothic" panose="020F0302020204030204"/>
              </a:rPr>
              <a:t> works due to how its parts connect and affect each other</a:t>
            </a:r>
            <a:r>
              <a:rPr lang="en-US" dirty="0">
                <a:solidFill>
                  <a:srgbClr val="000000"/>
                </a:solidFill>
                <a:latin typeface="Century Gothic" panose="020F0302020204030204"/>
              </a:rPr>
              <a:t>—</a:t>
            </a:r>
          </a:p>
          <a:p>
            <a:pPr algn="ctr" defTabSz="457200"/>
            <a:r>
              <a:rPr lang="en-US" dirty="0">
                <a:solidFill>
                  <a:srgbClr val="000000"/>
                </a:solidFill>
                <a:latin typeface="Century Gothic" panose="020F0302020204030204"/>
              </a:rPr>
              <a:t>not just what each part does on its own.</a:t>
            </a:r>
          </a:p>
        </p:txBody>
      </p:sp>
      <p:sp>
        <p:nvSpPr>
          <p:cNvPr id="2" name="Title 1">
            <a:extLst>
              <a:ext uri="{FF2B5EF4-FFF2-40B4-BE49-F238E27FC236}">
                <a16:creationId xmlns:a16="http://schemas.microsoft.com/office/drawing/2014/main" id="{E9C68E2A-14FD-0E95-CC57-5EA1BB6A266D}"/>
              </a:ext>
            </a:extLst>
          </p:cNvPr>
          <p:cNvSpPr>
            <a:spLocks noGrp="1"/>
          </p:cNvSpPr>
          <p:nvPr>
            <p:ph type="title"/>
          </p:nvPr>
        </p:nvSpPr>
        <p:spPr>
          <a:xfrm>
            <a:off x="838200" y="365127"/>
            <a:ext cx="10515600" cy="1325563"/>
          </a:xfrm>
        </p:spPr>
        <p:txBody>
          <a:bodyPr>
            <a:normAutofit/>
          </a:bodyPr>
          <a:lstStyle/>
          <a:p>
            <a:pPr algn="ctr"/>
            <a:r>
              <a:rPr lang="en-US" dirty="0"/>
              <a:t>Why our work is important</a:t>
            </a:r>
          </a:p>
        </p:txBody>
      </p:sp>
    </p:spTree>
    <p:extLst>
      <p:ext uri="{BB962C8B-B14F-4D97-AF65-F5344CB8AC3E}">
        <p14:creationId xmlns:p14="http://schemas.microsoft.com/office/powerpoint/2010/main" val="2273139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CE76956B-3D05-4364-5157-EF53597AC8EC}"/>
              </a:ext>
            </a:extLst>
          </p:cNvPr>
          <p:cNvSpPr>
            <a:spLocks noGrp="1"/>
          </p:cNvSpPr>
          <p:nvPr>
            <p:ph type="sldNum" sz="quarter" idx="4"/>
          </p:nvPr>
        </p:nvSpPr>
        <p:spPr>
          <a:xfrm>
            <a:off x="11579338" y="6387901"/>
            <a:ext cx="455461" cy="365125"/>
          </a:xfrm>
        </p:spPr>
        <p:txBody>
          <a:bodyPr/>
          <a:lstStyle/>
          <a:p>
            <a:pPr>
              <a:spcAft>
                <a:spcPts val="600"/>
              </a:spcAft>
            </a:pPr>
            <a:fld id="{5440A236-8360-5848-AA21-326B0414471E}" type="slidenum">
              <a:rPr lang="en-US" smtClean="0"/>
              <a:pPr>
                <a:spcAft>
                  <a:spcPts val="600"/>
                </a:spcAft>
              </a:pPr>
              <a:t>6</a:t>
            </a:fld>
            <a:endParaRPr lang="en-US"/>
          </a:p>
        </p:txBody>
      </p:sp>
      <p:sp>
        <p:nvSpPr>
          <p:cNvPr id="2" name="Title 1">
            <a:extLst>
              <a:ext uri="{FF2B5EF4-FFF2-40B4-BE49-F238E27FC236}">
                <a16:creationId xmlns:a16="http://schemas.microsoft.com/office/drawing/2014/main" id="{5DFCEFA1-B6A6-3FB7-3AFF-19E5BC47457D}"/>
              </a:ext>
            </a:extLst>
          </p:cNvPr>
          <p:cNvSpPr>
            <a:spLocks noGrp="1"/>
          </p:cNvSpPr>
          <p:nvPr>
            <p:ph type="title"/>
          </p:nvPr>
        </p:nvSpPr>
        <p:spPr>
          <a:xfrm>
            <a:off x="4677023" y="685800"/>
            <a:ext cx="6767264" cy="553998"/>
          </a:xfrm>
        </p:spPr>
        <p:txBody>
          <a:bodyPr>
            <a:normAutofit/>
          </a:bodyPr>
          <a:lstStyle/>
          <a:p>
            <a:r>
              <a:rPr lang="en-US"/>
              <a:t>Conclusion</a:t>
            </a:r>
          </a:p>
        </p:txBody>
      </p:sp>
      <p:graphicFrame>
        <p:nvGraphicFramePr>
          <p:cNvPr id="9" name="Content Placeholder 2">
            <a:extLst>
              <a:ext uri="{FF2B5EF4-FFF2-40B4-BE49-F238E27FC236}">
                <a16:creationId xmlns:a16="http://schemas.microsoft.com/office/drawing/2014/main" id="{71FA98D6-2B4D-2BFE-291D-4D709AB46628}"/>
              </a:ext>
            </a:extLst>
          </p:cNvPr>
          <p:cNvGraphicFrame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677019" y="1520067"/>
          <a:ext cx="6767513" cy="3965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7921459"/>
      </p:ext>
    </p:extLst>
  </p:cSld>
  <p:clrMapOvr>
    <a:masterClrMapping/>
  </p:clrMapOvr>
  <p:transition>
    <p:fade/>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249</TotalTime>
  <Words>432</Words>
  <Application>Microsoft Office PowerPoint</Application>
  <PresentationFormat>Widescreen</PresentationFormat>
  <Paragraphs>43</Paragraphs>
  <Slides>6</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Aptos</vt:lpstr>
      <vt:lpstr>Arial</vt:lpstr>
      <vt:lpstr>Calibri</vt:lpstr>
      <vt:lpstr>Century Gothic</vt:lpstr>
      <vt:lpstr>Myriad Pro</vt:lpstr>
      <vt:lpstr>Myriad Pro Light</vt:lpstr>
      <vt:lpstr>1_Office Theme</vt:lpstr>
      <vt:lpstr>Office Theme</vt:lpstr>
      <vt:lpstr>Damon Chaplin, Health Commissioner Minneapolis Health Department   NACCHO President 2025-2026</vt:lpstr>
      <vt:lpstr>Beginnings in Massachusetts: My Public Health Origin Story</vt:lpstr>
      <vt:lpstr>What were the most valuable experiences during your time in MA?  “We are the Calvary” Insights and Reflections: A story of Teamwork, Resiliency and Strength</vt:lpstr>
      <vt:lpstr> Missed.……Opportunities?</vt:lpstr>
      <vt:lpstr>Why our work is important</vt:lpstr>
      <vt:lpstr>Conclusion</vt:lpstr>
    </vt:vector>
  </TitlesOfParts>
  <Company>City of Minneapolis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Chaplin, Damon</dc:creator>
  <cp:lastModifiedBy>chaplin chaplin</cp:lastModifiedBy>
  <cp:revision>4</cp:revision>
  <dcterms:created xsi:type="dcterms:W3CDTF">2025-08-06T02:19:42Z</dcterms:created>
  <dcterms:modified xsi:type="dcterms:W3CDTF">2025-08-06T06:40:19Z</dcterms:modified>
</cp:coreProperties>
</file>