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6" r:id="rId5"/>
  </p:sldMasterIdLst>
  <p:notesMasterIdLst>
    <p:notesMasterId r:id="rId36"/>
  </p:notesMasterIdLst>
  <p:handoutMasterIdLst>
    <p:handoutMasterId r:id="rId37"/>
  </p:handoutMasterIdLst>
  <p:sldIdLst>
    <p:sldId id="325" r:id="rId6"/>
    <p:sldId id="326" r:id="rId7"/>
    <p:sldId id="338" r:id="rId8"/>
    <p:sldId id="339" r:id="rId9"/>
    <p:sldId id="340" r:id="rId10"/>
    <p:sldId id="341" r:id="rId11"/>
    <p:sldId id="342" r:id="rId12"/>
    <p:sldId id="287" r:id="rId13"/>
    <p:sldId id="343" r:id="rId14"/>
    <p:sldId id="344" r:id="rId15"/>
    <p:sldId id="345" r:id="rId16"/>
    <p:sldId id="346" r:id="rId17"/>
    <p:sldId id="2147470091" r:id="rId18"/>
    <p:sldId id="2147470099" r:id="rId19"/>
    <p:sldId id="2147470092" r:id="rId20"/>
    <p:sldId id="2147470082" r:id="rId21"/>
    <p:sldId id="2147470093" r:id="rId22"/>
    <p:sldId id="2147470095" r:id="rId23"/>
    <p:sldId id="2147470096" r:id="rId24"/>
    <p:sldId id="2147470097" r:id="rId25"/>
    <p:sldId id="2147470098" r:id="rId26"/>
    <p:sldId id="2147470073" r:id="rId27"/>
    <p:sldId id="2147470100" r:id="rId28"/>
    <p:sldId id="2147470101" r:id="rId29"/>
    <p:sldId id="2147470102" r:id="rId30"/>
    <p:sldId id="2147470103" r:id="rId31"/>
    <p:sldId id="2147470104" r:id="rId32"/>
    <p:sldId id="2147470105" r:id="rId33"/>
    <p:sldId id="327" r:id="rId34"/>
    <p:sldId id="21474701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7292A2E-F333-43FB-9621-5CBBE7FDCDCB}">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979" autoAdjust="0"/>
  </p:normalViewPr>
  <p:slideViewPr>
    <p:cSldViewPr snapToGrid="0">
      <p:cViewPr varScale="1">
        <p:scale>
          <a:sx n="71" d="100"/>
          <a:sy n="71" d="100"/>
        </p:scale>
        <p:origin x="846" y="2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7/9/2025</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7/9/2025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1</a:t>
            </a:fld>
            <a:endParaRPr lang="en-US" dirty="0"/>
          </a:p>
        </p:txBody>
      </p:sp>
    </p:spTree>
    <p:extLst>
      <p:ext uri="{BB962C8B-B14F-4D97-AF65-F5344CB8AC3E}">
        <p14:creationId xmlns:p14="http://schemas.microsoft.com/office/powerpoint/2010/main" val="62098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2CBEC9E0-4358-38C4-F713-50DAB5D74C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fld id="{D396E9BE-D182-44BE-891E-B2C1B6581C3F}" type="slidenum">
              <a:rPr lang="en-US" altLang="en-US"/>
              <a:pPr/>
              <a:t>8</a:t>
            </a:fld>
            <a:endParaRPr lang="en-US" altLang="en-US" dirty="0"/>
          </a:p>
        </p:txBody>
      </p:sp>
      <p:sp>
        <p:nvSpPr>
          <p:cNvPr id="25603" name="Rectangle 2">
            <a:extLst>
              <a:ext uri="{FF2B5EF4-FFF2-40B4-BE49-F238E27FC236}">
                <a16:creationId xmlns:a16="http://schemas.microsoft.com/office/drawing/2014/main" id="{479D33B5-E751-D4B9-692D-27665C12FBE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6DF82111-B9A2-4A91-C607-B75FB478A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We want to amplify what local public health efforts are and what the consequences are for cities and towns when public health codes are not properly implemented or resourced….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12ACF-681B-5946-A25A-79894ACEDCE6}" type="slidenum">
              <a:rPr lang="en-US" smtClean="0"/>
              <a:t>21</a:t>
            </a:fld>
            <a:endParaRPr lang="en-US" dirty="0"/>
          </a:p>
        </p:txBody>
      </p:sp>
    </p:spTree>
    <p:extLst>
      <p:ext uri="{BB962C8B-B14F-4D97-AF65-F5344CB8AC3E}">
        <p14:creationId xmlns:p14="http://schemas.microsoft.com/office/powerpoint/2010/main" val="140961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30</a:t>
            </a:fld>
            <a:endParaRPr lang="en-US" dirty="0"/>
          </a:p>
        </p:txBody>
      </p:sp>
    </p:spTree>
    <p:extLst>
      <p:ext uri="{BB962C8B-B14F-4D97-AF65-F5344CB8AC3E}">
        <p14:creationId xmlns:p14="http://schemas.microsoft.com/office/powerpoint/2010/main" val="1074462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476F7-D5C8-1CEC-9F4A-86A24C0BF3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0"/>
            <a:ext cx="5423337" cy="5356522"/>
          </a:xfrm>
          <a:prstGeom prst="rect">
            <a:avLst/>
          </a:prstGeom>
        </p:spPr>
      </p:pic>
      <p:pic>
        <p:nvPicPr>
          <p:cNvPr id="3" name="Graphic 2">
            <a:extLst>
              <a:ext uri="{FF2B5EF4-FFF2-40B4-BE49-F238E27FC236}">
                <a16:creationId xmlns:a16="http://schemas.microsoft.com/office/drawing/2014/main" id="{D0CBB0B7-F53E-97B4-C0F5-2D1842F1D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14735" y="726953"/>
            <a:ext cx="3069021" cy="2381688"/>
          </a:xfrm>
          <a:prstGeom prst="rect">
            <a:avLst/>
          </a:prstGeom>
        </p:spPr>
      </p:pic>
      <p:sp>
        <p:nvSpPr>
          <p:cNvPr id="4" name="Rectangle 3">
            <a:extLst>
              <a:ext uri="{FF2B5EF4-FFF2-40B4-BE49-F238E27FC236}">
                <a16:creationId xmlns:a16="http://schemas.microsoft.com/office/drawing/2014/main" id="{EABE1252-9BC4-8186-499A-2A7107C2945E}"/>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4873752"/>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5568696"/>
            <a:ext cx="5276088" cy="859536"/>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77970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F9824-10E6-81A0-0A31-9658CC0091BE}"/>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3002FB0-0A62-2FA3-FB8D-3275F1072D07}"/>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4B5BF220-87F8-C1D3-102B-15C9BF2EE478}"/>
              </a:ext>
            </a:extLst>
          </p:cNvPr>
          <p:cNvSpPr>
            <a:spLocks noGrp="1"/>
          </p:cNvSpPr>
          <p:nvPr>
            <p:ph idx="13"/>
          </p:nvPr>
        </p:nvSpPr>
        <p:spPr>
          <a:xfrm>
            <a:off x="804672" y="2093976"/>
            <a:ext cx="10469880"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047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E4764D-8226-78DF-9303-299C95FA31F7}"/>
              </a:ext>
              <a:ext uri="{C183D7F6-B498-43B3-948B-1728B52AA6E4}">
                <adec:decorative xmlns:adec="http://schemas.microsoft.com/office/drawing/2017/decorative" val="1"/>
              </a:ext>
            </a:extLst>
          </p:cNvPr>
          <p:cNvSpPr/>
          <p:nvPr userDrawn="1"/>
        </p:nvSpPr>
        <p:spPr>
          <a:xfrm>
            <a:off x="3598984" y="0"/>
            <a:ext cx="13364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C27D79-5B49-F06F-29C2-BF64295274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3477" y="5154421"/>
            <a:ext cx="3279227" cy="1229710"/>
          </a:xfrm>
          <a:prstGeom prst="rect">
            <a:avLst/>
          </a:prstGeom>
        </p:spPr>
      </p:pic>
      <p:pic>
        <p:nvPicPr>
          <p:cNvPr id="11" name="Graphic 10">
            <a:extLst>
              <a:ext uri="{FF2B5EF4-FFF2-40B4-BE49-F238E27FC236}">
                <a16:creationId xmlns:a16="http://schemas.microsoft.com/office/drawing/2014/main" id="{1545B34A-525D-FD4C-2384-D583B495C03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55" t="5126"/>
          <a:stretch/>
        </p:blipFill>
        <p:spPr>
          <a:xfrm flipH="1">
            <a:off x="6768663" y="1729776"/>
            <a:ext cx="5423337" cy="5356522"/>
          </a:xfrm>
          <a:prstGeom prst="rect">
            <a:avLst/>
          </a:prstGeom>
        </p:spPr>
      </p:pic>
      <p:sp>
        <p:nvSpPr>
          <p:cNvPr id="7" name="Title 6">
            <a:extLst>
              <a:ext uri="{FF2B5EF4-FFF2-40B4-BE49-F238E27FC236}">
                <a16:creationId xmlns:a16="http://schemas.microsoft.com/office/drawing/2014/main" id="{1B59FA15-E93F-D07D-D82B-86E08C540E92}"/>
              </a:ext>
            </a:extLst>
          </p:cNvPr>
          <p:cNvSpPr>
            <a:spLocks noGrp="1"/>
          </p:cNvSpPr>
          <p:nvPr>
            <p:ph type="title" hasCustomPrompt="1"/>
          </p:nvPr>
        </p:nvSpPr>
        <p:spPr>
          <a:xfrm>
            <a:off x="5632704" y="795528"/>
            <a:ext cx="6099048" cy="5120640"/>
          </a:xfrm>
          <a:prstGeom prst="rect">
            <a:avLst/>
          </a:prstGeom>
          <a:solidFill>
            <a:schemeClr val="tx1">
              <a:alpha val="5000"/>
            </a:schemeClr>
          </a:solidFill>
        </p:spPr>
        <p:txBody>
          <a:bodyPr anchor="ctr"/>
          <a:lstStyle>
            <a:lvl1pPr>
              <a:lnSpc>
                <a:spcPct val="90000"/>
              </a:lnSpc>
              <a:defRPr sz="4800" cap="all" spc="0" baseline="0"/>
            </a:lvl1pPr>
          </a:lstStyle>
          <a:p>
            <a:r>
              <a:rPr lang="en-US" dirty="0"/>
              <a:t>Click to add title</a:t>
            </a:r>
          </a:p>
        </p:txBody>
      </p:sp>
      <p:sp>
        <p:nvSpPr>
          <p:cNvPr id="8" name="Picture Placeholder 10">
            <a:extLst>
              <a:ext uri="{FF2B5EF4-FFF2-40B4-BE49-F238E27FC236}">
                <a16:creationId xmlns:a16="http://schemas.microsoft.com/office/drawing/2014/main" id="{4F1B2B40-3852-2BC5-AA67-3AC0C94B5350}"/>
              </a:ext>
            </a:extLst>
          </p:cNvPr>
          <p:cNvSpPr>
            <a:spLocks noGrp="1"/>
          </p:cNvSpPr>
          <p:nvPr>
            <p:ph type="pic" sz="quarter" idx="13" hasCustomPrompt="1"/>
          </p:nvPr>
        </p:nvSpPr>
        <p:spPr>
          <a:xfrm>
            <a:off x="576072" y="950976"/>
            <a:ext cx="4050792" cy="4965192"/>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4185421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177962F-BF83-8BF0-521C-AC2FE18512C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7746274" y="2898378"/>
            <a:ext cx="3089740" cy="4876799"/>
          </a:xfrm>
          <a:prstGeom prst="rect">
            <a:avLst/>
          </a:prstGeom>
        </p:spPr>
      </p:pic>
      <p:sp>
        <p:nvSpPr>
          <p:cNvPr id="7" name="Rectangle 6">
            <a:extLst>
              <a:ext uri="{FF2B5EF4-FFF2-40B4-BE49-F238E27FC236}">
                <a16:creationId xmlns:a16="http://schemas.microsoft.com/office/drawing/2014/main" id="{5D003ACC-3116-807F-81D2-E8057D4C2C0F}"/>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43485B2-AA3A-87CC-3B1B-A193C6EB5985}"/>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6EF9689-52F4-4A6F-BEAC-E0B840C117B5}"/>
              </a:ext>
            </a:extLst>
          </p:cNvPr>
          <p:cNvSpPr>
            <a:spLocks noGrp="1"/>
          </p:cNvSpPr>
          <p:nvPr>
            <p:ph idx="1"/>
          </p:nvPr>
        </p:nvSpPr>
        <p:spPr>
          <a:xfrm>
            <a:off x="777240" y="2093976"/>
            <a:ext cx="5833872" cy="3776472"/>
          </a:xfrm>
          <a:solidFill>
            <a:schemeClr val="bg1">
              <a:lumMod val="95000"/>
            </a:schemeClr>
          </a:solidFill>
        </p:spPr>
        <p:txBody>
          <a:bodyPr rIns="91440" anchor="t" anchorCtr="0">
            <a:normAutofit/>
          </a:bodyPr>
          <a:lstStyle>
            <a:lvl1pPr marL="457200" indent="-457200">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828800" indent="-457200">
              <a:buFont typeface="+mj-lt"/>
              <a:buAutoNum type="alphaLcParenR"/>
              <a:defRPr sz="1400"/>
            </a:lvl4pPr>
            <a:lvl5pPr marL="2286000" indent="-45720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B532826-83B5-DC67-7DDB-45FD78E830A1}"/>
              </a:ext>
            </a:extLst>
          </p:cNvPr>
          <p:cNvSpPr>
            <a:spLocks noGrp="1"/>
          </p:cNvSpPr>
          <p:nvPr>
            <p:ph idx="13"/>
          </p:nvPr>
        </p:nvSpPr>
        <p:spPr>
          <a:xfrm>
            <a:off x="7306056" y="2093976"/>
            <a:ext cx="3172968"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4219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7051E-220B-9586-3E85-05AF9DC9B680}"/>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68FA6629-B230-F528-AAE3-D182D963F0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671161"/>
            <a:ext cx="3089740" cy="4876799"/>
          </a:xfrm>
          <a:prstGeom prst="rect">
            <a:avLst/>
          </a:prstGeom>
        </p:spPr>
      </p:pic>
      <p:pic>
        <p:nvPicPr>
          <p:cNvPr id="8" name="Graphic 7">
            <a:extLst>
              <a:ext uri="{FF2B5EF4-FFF2-40B4-BE49-F238E27FC236}">
                <a16:creationId xmlns:a16="http://schemas.microsoft.com/office/drawing/2014/main" id="{7FA0390C-256A-CE3C-1348-C39DBAE01D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7644"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3666744"/>
          </a:xfrm>
          <a:prstGeom prst="rect">
            <a:avLst/>
          </a:prstGeom>
        </p:spPr>
        <p:txBody>
          <a:bodyPr anchor="b">
            <a:normAutofit/>
          </a:bodyPr>
          <a:lstStyle>
            <a:lvl1pPr>
              <a:lnSpc>
                <a:spcPct val="100000"/>
              </a:lnSpc>
              <a:defRPr sz="48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636008"/>
            <a:ext cx="5276088" cy="1554480"/>
          </a:xfrm>
          <a:prstGeom prst="rect">
            <a:avLst/>
          </a:prstGeom>
        </p:spPr>
        <p:txBody>
          <a:bodyPr anchor="t"/>
          <a:lstStyle>
            <a:lvl1pPr marL="0" indent="0">
              <a:spcAft>
                <a:spcPts val="600"/>
              </a:spcAft>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23360"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55356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2916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3093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122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7457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4809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527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2A3BD-B73E-1BD7-6B8B-22C9FB1248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671161"/>
            <a:ext cx="3089740" cy="4876799"/>
          </a:xfrm>
          <a:prstGeom prst="rect">
            <a:avLst/>
          </a:prstGeom>
        </p:spPr>
      </p:pic>
      <p:sp>
        <p:nvSpPr>
          <p:cNvPr id="8" name="Rectangle 7">
            <a:extLst>
              <a:ext uri="{FF2B5EF4-FFF2-40B4-BE49-F238E27FC236}">
                <a16:creationId xmlns:a16="http://schemas.microsoft.com/office/drawing/2014/main" id="{0B3FCFB4-857F-ED0B-D469-F2A392F06BE2}"/>
              </a:ext>
              <a:ext uri="{C183D7F6-B498-43B3-948B-1728B52AA6E4}">
                <adec:decorative xmlns:adec="http://schemas.microsoft.com/office/drawing/2017/decorative" val="1"/>
              </a:ext>
            </a:extLst>
          </p:cNvPr>
          <p:cNvSpPr/>
          <p:nvPr userDrawn="1"/>
        </p:nvSpPr>
        <p:spPr>
          <a:xfrm>
            <a:off x="10142482" y="0"/>
            <a:ext cx="204951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E0604BC-34A9-95A0-8560-88E7547176F4}"/>
              </a:ext>
              <a:ext uri="{C183D7F6-B498-43B3-948B-1728B52AA6E4}">
                <adec:decorative xmlns:adec="http://schemas.microsoft.com/office/drawing/2017/decorative" val="1"/>
              </a:ext>
            </a:extLst>
          </p:cNvPr>
          <p:cNvSpPr/>
          <p:nvPr userDrawn="1"/>
        </p:nvSpPr>
        <p:spPr>
          <a:xfrm flipH="1">
            <a:off x="9911255"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FF2F08ED-0715-2E8A-476E-A005A7D75B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013145" y="4934929"/>
            <a:ext cx="1841938" cy="968936"/>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68096" y="667512"/>
            <a:ext cx="3291840" cy="5513832"/>
          </a:xfrm>
          <a:solidFill>
            <a:schemeClr val="bg1">
              <a:lumMod val="9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5239512" y="667512"/>
            <a:ext cx="4105656" cy="5568696"/>
          </a:xfrm>
          <a:solidFill>
            <a:schemeClr val="bg1">
              <a:lumMod val="95000"/>
            </a:schemeClr>
          </a:solidFill>
        </p:spPr>
        <p:txBody>
          <a:bodyPr anchor="ctr" anchorCtr="0"/>
          <a:lstStyle>
            <a:lvl1pPr>
              <a:lnSpc>
                <a:spcPct val="15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61931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277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3190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48A87A34-81AB-432B-8DAE-1953F412C126}" type="datetimeFigureOut">
              <a:rPr lang="en-US" smtClean="0"/>
              <a:pPr/>
              <a:t>7/9/2025</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7912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7947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306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imag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277F-DB00-5149-6533-E8AEF0BAD4D5}"/>
              </a:ext>
              <a:ext uri="{C183D7F6-B498-43B3-948B-1728B52AA6E4}">
                <adec:decorative xmlns:adec="http://schemas.microsoft.com/office/drawing/2017/decorative" val="1"/>
              </a:ext>
            </a:extLst>
          </p:cNvPr>
          <p:cNvSpPr/>
          <p:nvPr userDrawn="1"/>
        </p:nvSpPr>
        <p:spPr>
          <a:xfrm>
            <a:off x="3573518"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067A69A-84EE-0E71-D053-F462EBCC8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3520"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099048" y="658368"/>
            <a:ext cx="5486400" cy="3621024"/>
          </a:xfrm>
          <a:prstGeom prst="rect">
            <a:avLst/>
          </a:prstGeom>
          <a:solidFill>
            <a:schemeClr val="bg1">
              <a:lumMod val="95000"/>
            </a:schemeClr>
          </a:solidFill>
        </p:spPr>
        <p:txBody>
          <a:bodyPr anchor="b"/>
          <a:lstStyle>
            <a:lvl1pPr>
              <a:lnSpc>
                <a:spcPct val="90000"/>
              </a:lnSpc>
              <a:defRPr sz="4800" cap="all" spc="0" baseline="0"/>
            </a:lvl1pPr>
          </a:lstStyle>
          <a:p>
            <a:r>
              <a:rPr lang="en-US" dirty="0"/>
              <a:t>Click to add 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30936" y="576072"/>
            <a:ext cx="4023360" cy="5495544"/>
          </a:xfrm>
          <a:prstGeom prst="rect">
            <a:avLst/>
          </a:prstGeom>
        </p:spPr>
        <p:txBody>
          <a:bodyPr/>
          <a:lstStyle>
            <a:lvl1pPr marL="0" indent="0" algn="ctr">
              <a:buNone/>
              <a:defRPr spc="400" baseline="0"/>
            </a:lvl1pPr>
          </a:lstStyle>
          <a:p>
            <a:r>
              <a:rPr lang="en-US" dirty="0"/>
              <a:t>Click to add photo</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099048" y="4553712"/>
            <a:ext cx="5486400" cy="1005840"/>
          </a:xfrm>
          <a:prstGeom prst="rect">
            <a:avLst/>
          </a:prstGeom>
          <a:solidFill>
            <a:schemeClr val="bg1">
              <a:lumMod val="95000"/>
            </a:schemeClr>
          </a:solidFill>
        </p:spPr>
        <p:txBody>
          <a:bodyPr anchor="t">
            <a:normAutofit/>
          </a:bodyPr>
          <a:lstStyle>
            <a:lvl1pPr marL="0" indent="0">
              <a:buNone/>
              <a:defRPr sz="2400" b="0" i="0" spc="0" baseline="0">
                <a:solidFill>
                  <a:schemeClr val="accent4"/>
                </a:solidFill>
              </a:defRPr>
            </a:lvl1pPr>
          </a:lstStyle>
          <a:p>
            <a:pPr lvl="0"/>
            <a:r>
              <a:rPr lang="en-US" dirty="0"/>
              <a:t>Click to add name</a:t>
            </a:r>
          </a:p>
        </p:txBody>
      </p:sp>
    </p:spTree>
    <p:extLst>
      <p:ext uri="{BB962C8B-B14F-4D97-AF65-F5344CB8AC3E}">
        <p14:creationId xmlns:p14="http://schemas.microsoft.com/office/powerpoint/2010/main" val="345133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7B23C3-2F98-4465-21EA-A49296DA1F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7746274" y="2898378"/>
            <a:ext cx="3089740" cy="4876799"/>
          </a:xfrm>
          <a:prstGeom prst="rect">
            <a:avLst/>
          </a:prstGeom>
        </p:spPr>
      </p:pic>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149840" cy="1545336"/>
          </a:xfrm>
          <a:solidFill>
            <a:schemeClr val="bg1">
              <a:lumMod val="95000"/>
            </a:schemeClr>
          </a:solidFill>
        </p:spPr>
        <p:txBody>
          <a:bodyPr/>
          <a:lstStyle>
            <a:lvl1pPr>
              <a:defRPr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4370832" cy="3776472"/>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6099048" y="2112264"/>
            <a:ext cx="4370832"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06378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C8AFE-E640-9C6A-F20C-CDE1D4EF5745}"/>
              </a:ext>
              <a:ext uri="{C183D7F6-B498-43B3-948B-1728B52AA6E4}">
                <adec:decorative xmlns:adec="http://schemas.microsoft.com/office/drawing/2017/decorative" val="1"/>
              </a:ext>
            </a:extLst>
          </p:cNvPr>
          <p:cNvSpPr/>
          <p:nvPr userDrawn="1"/>
        </p:nvSpPr>
        <p:spPr>
          <a:xfrm>
            <a:off x="9627476"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31CF2607-B5C7-9992-C51D-DD5E7FC5F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827" y="3157140"/>
            <a:ext cx="2438400" cy="2070100"/>
          </a:xfrm>
          <a:prstGeom prst="rect">
            <a:avLst/>
          </a:prstGeom>
        </p:spPr>
      </p:pic>
      <p:pic>
        <p:nvPicPr>
          <p:cNvPr id="4" name="Graphic 3">
            <a:extLst>
              <a:ext uri="{FF2B5EF4-FFF2-40B4-BE49-F238E27FC236}">
                <a16:creationId xmlns:a16="http://schemas.microsoft.com/office/drawing/2014/main" id="{6D2F83CD-8345-462A-4412-5A54CB1FDD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916"/>
          <a:stretch/>
        </p:blipFill>
        <p:spPr>
          <a:xfrm>
            <a:off x="0" y="3950466"/>
            <a:ext cx="3005804" cy="2224362"/>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85800"/>
            <a:ext cx="5486400" cy="3383280"/>
          </a:xfrm>
          <a:prstGeom prst="rect">
            <a:avLst/>
          </a:prstGeom>
          <a:solidFill>
            <a:schemeClr val="bg1">
              <a:lumMod val="95000"/>
            </a:schemeClr>
          </a:solidFill>
        </p:spPr>
        <p:txBody>
          <a:bodyPr anchor="b"/>
          <a:lstStyle>
            <a:lvl1pPr>
              <a:lnSpc>
                <a:spcPct val="90000"/>
              </a:lnSpc>
              <a:defRPr sz="4800" cap="all" spc="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343400"/>
            <a:ext cx="5486400" cy="1005840"/>
          </a:xfrm>
          <a:prstGeom prst="rect">
            <a:avLst/>
          </a:prstGeom>
          <a:solidFill>
            <a:schemeClr val="tx1">
              <a:alpha val="5000"/>
            </a:schemeClr>
          </a:solidFill>
        </p:spPr>
        <p:txBody>
          <a:bodyPr anchor="t">
            <a:normAutofit/>
          </a:bodyPr>
          <a:lstStyle>
            <a:lvl1pPr marL="0" indent="0">
              <a:buNone/>
              <a:defRPr sz="2400" b="0" i="0" spc="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684264" y="576072"/>
            <a:ext cx="4023360" cy="5495544"/>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130673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3419856" cy="3776472"/>
          </a:xfrm>
          <a:solidFill>
            <a:schemeClr val="tx1">
              <a:alpha val="5000"/>
            </a:schemeClr>
          </a:solidFill>
        </p:spPr>
        <p:txBody>
          <a:bodyPr rIns="45720" anchor="t" anchorCtr="0">
            <a:normAutofit/>
          </a:bodyPr>
          <a:lstStyle>
            <a:lvl1pPr>
              <a:spcAft>
                <a:spcPts val="1800"/>
              </a:spcAft>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4864608" y="2093976"/>
            <a:ext cx="6382512" cy="3749040"/>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pic>
        <p:nvPicPr>
          <p:cNvPr id="10" name="Graphic 9">
            <a:extLst>
              <a:ext uri="{FF2B5EF4-FFF2-40B4-BE49-F238E27FC236}">
                <a16:creationId xmlns:a16="http://schemas.microsoft.com/office/drawing/2014/main" id="{CB897DD0-4462-B31B-50A9-D399FD0F58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529"/>
          <a:stretch/>
        </p:blipFill>
        <p:spPr>
          <a:xfrm>
            <a:off x="3815" y="4389845"/>
            <a:ext cx="5024198" cy="2463772"/>
          </a:xfrm>
          <a:prstGeom prst="rect">
            <a:avLst/>
          </a:prstGeom>
        </p:spPr>
      </p:pic>
    </p:spTree>
    <p:extLst>
      <p:ext uri="{BB962C8B-B14F-4D97-AF65-F5344CB8AC3E}">
        <p14:creationId xmlns:p14="http://schemas.microsoft.com/office/powerpoint/2010/main" val="36454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EA319-BD06-493B-D1CD-EC2AF739443B}"/>
              </a:ext>
              <a:ext uri="{C183D7F6-B498-43B3-948B-1728B52AA6E4}">
                <adec:decorative xmlns:adec="http://schemas.microsoft.com/office/drawing/2017/decorative" val="1"/>
              </a:ext>
            </a:extLst>
          </p:cNvPr>
          <p:cNvSpPr/>
          <p:nvPr userDrawn="1"/>
        </p:nvSpPr>
        <p:spPr>
          <a:xfrm>
            <a:off x="7547991" y="0"/>
            <a:ext cx="1703832"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8560446E-E817-5E2A-D76A-43A4168EF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246669" y="4842646"/>
            <a:ext cx="1611949" cy="1853259"/>
          </a:xfrm>
          <a:prstGeom prst="rect">
            <a:avLst/>
          </a:prstGeom>
        </p:spPr>
      </p:pic>
      <p:sp>
        <p:nvSpPr>
          <p:cNvPr id="10" name="Title 1">
            <a:extLst>
              <a:ext uri="{FF2B5EF4-FFF2-40B4-BE49-F238E27FC236}">
                <a16:creationId xmlns:a16="http://schemas.microsoft.com/office/drawing/2014/main" id="{17DC846D-C40C-085A-6A57-EBD733E9C244}"/>
              </a:ext>
            </a:extLst>
          </p:cNvPr>
          <p:cNvSpPr>
            <a:spLocks noGrp="1"/>
          </p:cNvSpPr>
          <p:nvPr>
            <p:ph type="title"/>
          </p:nvPr>
        </p:nvSpPr>
        <p:spPr>
          <a:xfrm>
            <a:off x="777240" y="365760"/>
            <a:ext cx="6291072" cy="2670048"/>
          </a:xfrm>
          <a:solidFill>
            <a:schemeClr val="bg1">
              <a:lumMod val="95000"/>
            </a:schemeClr>
          </a:solidFill>
        </p:spPr>
        <p:txBody>
          <a:bodyPr/>
          <a:lstStyle>
            <a:lvl1pPr>
              <a:defRPr baseline="0"/>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F5F674E-A7FF-FC97-AC6B-9E98247F633F}"/>
              </a:ext>
            </a:extLst>
          </p:cNvPr>
          <p:cNvSpPr>
            <a:spLocks noGrp="1"/>
          </p:cNvSpPr>
          <p:nvPr>
            <p:ph idx="1"/>
          </p:nvPr>
        </p:nvSpPr>
        <p:spPr>
          <a:xfrm>
            <a:off x="777240" y="3346704"/>
            <a:ext cx="6016752" cy="2670048"/>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0">
            <a:extLst>
              <a:ext uri="{FF2B5EF4-FFF2-40B4-BE49-F238E27FC236}">
                <a16:creationId xmlns:a16="http://schemas.microsoft.com/office/drawing/2014/main" id="{F3752326-0FB4-41C5-2D91-5CBFDC2DAD85}"/>
              </a:ext>
            </a:extLst>
          </p:cNvPr>
          <p:cNvSpPr>
            <a:spLocks noGrp="1"/>
          </p:cNvSpPr>
          <p:nvPr>
            <p:ph type="pic" sz="quarter" idx="13" hasCustomPrompt="1"/>
          </p:nvPr>
        </p:nvSpPr>
        <p:spPr>
          <a:xfrm>
            <a:off x="7818120" y="950976"/>
            <a:ext cx="4050792" cy="4965192"/>
          </a:xfrm>
          <a:prstGeom prst="rect">
            <a:avLst/>
          </a:prstGeom>
        </p:spPr>
        <p:txBody>
          <a:bodyPr/>
          <a:lstStyle>
            <a:lvl1pPr marL="0" indent="0" algn="ctr">
              <a:buNone/>
              <a:defRPr spc="400" baseline="0"/>
            </a:lvl1pPr>
          </a:lstStyle>
          <a:p>
            <a:r>
              <a:rPr lang="en-US" dirty="0"/>
              <a:t>Click to add photo</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27159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0"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1"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4153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0B854-EF27-FB51-FED5-D9C462D789D0}"/>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7AAF96D3-D3E2-FEAC-EE69-279502A579CE}"/>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FFA9ADD0-45A7-DB71-D010-70B5B174CC7B}"/>
              </a:ext>
            </a:extLst>
          </p:cNvPr>
          <p:cNvSpPr>
            <a:spLocks noGrp="1"/>
          </p:cNvSpPr>
          <p:nvPr>
            <p:ph idx="1"/>
          </p:nvPr>
        </p:nvSpPr>
        <p:spPr>
          <a:xfrm>
            <a:off x="777240" y="2093976"/>
            <a:ext cx="2880360" cy="3776472"/>
          </a:xfrm>
          <a:solidFill>
            <a:schemeClr val="tx1">
              <a:alpha val="5000"/>
            </a:schemeClr>
          </a:solidFill>
        </p:spPr>
        <p:txBody>
          <a:bodyPr rIns="45720" anchor="t" anchorCtr="0">
            <a:normAutofit/>
          </a:bodyPr>
          <a:lstStyle>
            <a:lvl1pPr>
              <a:spcAft>
                <a:spcPts val="1800"/>
              </a:spcAft>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4ECD368-DD7D-CC8B-3678-D0BFE829181C}"/>
              </a:ext>
            </a:extLst>
          </p:cNvPr>
          <p:cNvSpPr>
            <a:spLocks noGrp="1"/>
          </p:cNvSpPr>
          <p:nvPr>
            <p:ph idx="13"/>
          </p:nvPr>
        </p:nvSpPr>
        <p:spPr>
          <a:xfrm>
            <a:off x="4261104" y="2093976"/>
            <a:ext cx="6967728"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3596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9.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accent4">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accent4">
                    <a:lumMod val="75000"/>
                  </a:schemeClr>
                </a:solidFill>
              </a:defRPr>
            </a:lvl1pPr>
          </a:lstStyle>
          <a:p>
            <a:endParaRPr lang="en-US" dirty="0"/>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accent4">
                    <a:lumMod val="75000"/>
                  </a:schemeClr>
                </a:solidFill>
              </a:defRPr>
            </a:lvl1pPr>
          </a:lstStyle>
          <a:p>
            <a:fld id="{F91729D4-A164-47A3-830D-E792BCE699E4}" type="slidenum">
              <a:rPr lang="en-US" smtClean="0"/>
              <a:pPr/>
              <a:t>‹#›</a:t>
            </a:fld>
            <a:endParaRPr lang="en-US" dirty="0"/>
          </a:p>
        </p:txBody>
      </p:sp>
      <p:sp>
        <p:nvSpPr>
          <p:cNvPr id="2" name="Title Placeholder 1">
            <a:extLst>
              <a:ext uri="{FF2B5EF4-FFF2-40B4-BE49-F238E27FC236}">
                <a16:creationId xmlns:a16="http://schemas.microsoft.com/office/drawing/2014/main" id="{7575F976-A881-DB46-9D98-9D55727C1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C7589-D4CD-50AB-9AA4-198FD4932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3" r:id="rId5"/>
    <p:sldLayoutId id="2147483684" r:id="rId6"/>
    <p:sldLayoutId id="2147483677" r:id="rId7"/>
    <p:sldLayoutId id="2147483678" r:id="rId8"/>
    <p:sldLayoutId id="2147483679" r:id="rId9"/>
    <p:sldLayoutId id="2147483680" r:id="rId10"/>
    <p:sldLayoutId id="2147483681" r:id="rId11"/>
    <p:sldLayoutId id="2147483682"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accent4">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7/9/2025</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930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g"/><Relationship Id="rId1" Type="http://schemas.openxmlformats.org/officeDocument/2006/relationships/slideLayout" Target="../slideLayouts/slideLayout15.xml"/><Relationship Id="rId4" Type="http://schemas.openxmlformats.org/officeDocument/2006/relationships/hyperlink" Target="https://www.flickr.com/photos/slimcoincidence/50393608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creelman.blogspot.com/2020/11/learning-is-bumpy-road.html" TargetMode="External"/><Relationship Id="rId2" Type="http://schemas.openxmlformats.org/officeDocument/2006/relationships/image" Target="../media/image32.jpg"/><Relationship Id="rId1" Type="http://schemas.openxmlformats.org/officeDocument/2006/relationships/slideLayout" Target="../slideLayouts/slideLayout15.xml"/><Relationship Id="rId5" Type="http://schemas.openxmlformats.org/officeDocument/2006/relationships/image" Target="../media/image19.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ublicdomainpictures.net/view-image.php?image=337168&amp;picture=zla-czarownica" TargetMode="External"/><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www.boston.com/bostonglobe/" TargetMode="External"/><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wmf"/><Relationship Id="rId4" Type="http://schemas.openxmlformats.org/officeDocument/2006/relationships/image" Target="../media/image23.wmf"/><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9680-7C22-BFF1-165D-52AB411C0F66}"/>
              </a:ext>
            </a:extLst>
          </p:cNvPr>
          <p:cNvSpPr>
            <a:spLocks noGrp="1"/>
          </p:cNvSpPr>
          <p:nvPr>
            <p:ph type="title"/>
          </p:nvPr>
        </p:nvSpPr>
        <p:spPr>
          <a:xfrm>
            <a:off x="768096" y="429768"/>
            <a:ext cx="5916168" cy="5111496"/>
          </a:xfrm>
        </p:spPr>
        <p:txBody>
          <a:bodyPr>
            <a:normAutofit fontScale="90000"/>
          </a:bodyPr>
          <a:lstStyle/>
          <a:p>
            <a:pPr algn="ctr"/>
            <a:br>
              <a:rPr lang="en-US" sz="4000" b="1" dirty="0">
                <a:latin typeface="Garamond" panose="02020404030301010803" pitchFamily="18" charset="0"/>
              </a:rPr>
            </a:br>
            <a:br>
              <a:rPr lang="en-US" sz="4000" b="1" dirty="0">
                <a:latin typeface="Garamond" panose="02020404030301010803" pitchFamily="18" charset="0"/>
              </a:rPr>
            </a:br>
            <a:br>
              <a:rPr lang="en-US" sz="4000" b="1" dirty="0">
                <a:latin typeface="Garamond" panose="02020404030301010803" pitchFamily="18" charset="0"/>
              </a:rPr>
            </a:br>
            <a:r>
              <a:rPr lang="en-US" sz="4000" b="1" dirty="0">
                <a:latin typeface="Garamond" panose="02020404030301010803" pitchFamily="18" charset="0"/>
              </a:rPr>
              <a:t>Demystifying local public health changes in Massachusetts</a:t>
            </a:r>
            <a:br>
              <a:rPr lang="en-US" sz="4000" b="1" dirty="0">
                <a:latin typeface="Garamond" panose="02020404030301010803" pitchFamily="18" charset="0"/>
              </a:rPr>
            </a:br>
            <a:br>
              <a:rPr lang="en-US" sz="4000" b="1" dirty="0">
                <a:latin typeface="Garamond" panose="02020404030301010803" pitchFamily="18" charset="0"/>
              </a:rPr>
            </a:br>
            <a:r>
              <a:rPr lang="en-US" sz="2400" b="1" dirty="0">
                <a:latin typeface="Garamond" panose="02020404030301010803" pitchFamily="18" charset="0"/>
              </a:rPr>
              <a:t>July 9, 2025</a:t>
            </a:r>
            <a:br>
              <a:rPr lang="en-US" sz="2400" b="1" dirty="0">
                <a:latin typeface="Garamond" panose="02020404030301010803" pitchFamily="18" charset="0"/>
              </a:rPr>
            </a:br>
            <a:br>
              <a:rPr lang="en-US" sz="2400" b="1" dirty="0">
                <a:latin typeface="Garamond" panose="02020404030301010803" pitchFamily="18" charset="0"/>
              </a:rPr>
            </a:br>
            <a:r>
              <a:rPr lang="en-US" sz="2400" b="1" dirty="0">
                <a:latin typeface="Garamond" panose="02020404030301010803" pitchFamily="18" charset="0"/>
              </a:rPr>
              <a:t>cheryl Sbarra, esq.</a:t>
            </a:r>
            <a:br>
              <a:rPr lang="en-US" sz="2400" b="1" dirty="0">
                <a:latin typeface="Garamond" panose="02020404030301010803" pitchFamily="18" charset="0"/>
              </a:rPr>
            </a:br>
            <a:r>
              <a:rPr lang="en-US" sz="2400" b="1" dirty="0">
                <a:latin typeface="Garamond" panose="02020404030301010803" pitchFamily="18" charset="0"/>
              </a:rPr>
              <a:t>Massachusetts Association of health Boards</a:t>
            </a:r>
            <a:br>
              <a:rPr lang="en-US" sz="4000" b="1" dirty="0">
                <a:latin typeface="Garamond" panose="02020404030301010803" pitchFamily="18" charset="0"/>
              </a:rPr>
            </a:br>
            <a:endParaRPr lang="en-US" sz="4000" b="1" dirty="0">
              <a:latin typeface="Garamond" panose="02020404030301010803" pitchFamily="18" charset="0"/>
            </a:endParaRPr>
          </a:p>
        </p:txBody>
      </p:sp>
      <p:sp>
        <p:nvSpPr>
          <p:cNvPr id="3" name="Text Placeholder 2">
            <a:extLst>
              <a:ext uri="{FF2B5EF4-FFF2-40B4-BE49-F238E27FC236}">
                <a16:creationId xmlns:a16="http://schemas.microsoft.com/office/drawing/2014/main" id="{302F459B-002E-E89C-3A0E-589730DD7197}"/>
              </a:ext>
            </a:extLst>
          </p:cNvPr>
          <p:cNvSpPr>
            <a:spLocks noGrp="1"/>
          </p:cNvSpPr>
          <p:nvPr>
            <p:ph type="body" sz="quarter" idx="10"/>
          </p:nvPr>
        </p:nvSpPr>
        <p:spPr>
          <a:xfrm>
            <a:off x="768096" y="5568696"/>
            <a:ext cx="5276088" cy="859536"/>
          </a:xfrm>
        </p:spPr>
        <p:txBody>
          <a:bodyPr/>
          <a:lstStyle/>
          <a:p>
            <a:endParaRPr lang="en-US" dirty="0"/>
          </a:p>
        </p:txBody>
      </p:sp>
      <p:pic>
        <p:nvPicPr>
          <p:cNvPr id="5" name="Picture Placeholder 4" descr="People at the beach">
            <a:extLst>
              <a:ext uri="{FF2B5EF4-FFF2-40B4-BE49-F238E27FC236}">
                <a16:creationId xmlns:a16="http://schemas.microsoft.com/office/drawing/2014/main" id="{0672830B-5F52-9AD6-1CF1-D12BDF673ACE}"/>
              </a:ext>
            </a:extLst>
          </p:cNvPr>
          <p:cNvPicPr>
            <a:picLocks noGrp="1" noChangeAspect="1"/>
          </p:cNvPicPr>
          <p:nvPr>
            <p:ph type="pic" sz="quarter" idx="11"/>
          </p:nvPr>
        </p:nvPicPr>
        <p:blipFill>
          <a:blip r:embed="rId3"/>
          <a:srcRect t="62" b="62"/>
          <a:stretch/>
        </p:blipFill>
        <p:spPr>
          <a:xfrm>
            <a:off x="7754112" y="947737"/>
            <a:ext cx="4048124" cy="4962525"/>
          </a:xfrm>
        </p:spPr>
      </p:pic>
    </p:spTree>
    <p:extLst>
      <p:ext uri="{BB962C8B-B14F-4D97-AF65-F5344CB8AC3E}">
        <p14:creationId xmlns:p14="http://schemas.microsoft.com/office/powerpoint/2010/main" val="326276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B152-8EBC-C0CD-FE36-1D614266E74C}"/>
              </a:ext>
            </a:extLst>
          </p:cNvPr>
          <p:cNvSpPr>
            <a:spLocks noGrp="1"/>
          </p:cNvSpPr>
          <p:nvPr>
            <p:ph type="title"/>
          </p:nvPr>
        </p:nvSpPr>
        <p:spPr/>
        <p:txBody>
          <a:bodyPr>
            <a:normAutofit/>
          </a:bodyPr>
          <a:lstStyle/>
          <a:p>
            <a:pPr algn="ctr"/>
            <a:r>
              <a:rPr lang="en-US" sz="4000" b="1" dirty="0">
                <a:latin typeface="Garamond" panose="02020404030301010803" pitchFamily="18" charset="0"/>
              </a:rPr>
              <a:t>Legal and Legislative Work</a:t>
            </a:r>
          </a:p>
        </p:txBody>
      </p:sp>
      <p:sp>
        <p:nvSpPr>
          <p:cNvPr id="3" name="Content Placeholder 2">
            <a:extLst>
              <a:ext uri="{FF2B5EF4-FFF2-40B4-BE49-F238E27FC236}">
                <a16:creationId xmlns:a16="http://schemas.microsoft.com/office/drawing/2014/main" id="{78C8F2BE-EAB0-0F0F-0EED-975645ABE717}"/>
              </a:ext>
            </a:extLst>
          </p:cNvPr>
          <p:cNvSpPr>
            <a:spLocks noGrp="1"/>
          </p:cNvSpPr>
          <p:nvPr>
            <p:ph idx="13"/>
          </p:nvPr>
        </p:nvSpPr>
        <p:spPr>
          <a:xfrm>
            <a:off x="804672" y="2093976"/>
            <a:ext cx="10469880" cy="4764024"/>
          </a:xfrm>
        </p:spPr>
        <p:txBody>
          <a:bodyPr>
            <a:normAutofit lnSpcReduction="10000"/>
          </a:bodyPr>
          <a:lstStyle/>
          <a:p>
            <a:r>
              <a:rPr lang="en-US" sz="2400" dirty="0">
                <a:latin typeface="Garamond" panose="02020404030301010803" pitchFamily="18" charset="0"/>
              </a:rPr>
              <a:t>Convinced the legislature to amend Chapter 111, Sec. 27A (Appointment of Health Officer by Two or More Towns) to require a vote of the local board of health.</a:t>
            </a:r>
          </a:p>
          <a:p>
            <a:pPr lvl="1"/>
            <a:r>
              <a:rPr lang="en-US" sz="2200" dirty="0">
                <a:latin typeface="Garamond" panose="02020404030301010803" pitchFamily="18" charset="0"/>
              </a:rPr>
              <a:t>Prior to this amendment, the decision to form a public health district was solely decided by the Select Board, the Mayor, or the City Council.</a:t>
            </a:r>
          </a:p>
          <a:p>
            <a:r>
              <a:rPr lang="en-US" sz="2400" dirty="0">
                <a:latin typeface="Garamond" panose="02020404030301010803" pitchFamily="18" charset="0"/>
              </a:rPr>
              <a:t>Legal authority of local boards of health is/was always a priority.</a:t>
            </a:r>
          </a:p>
          <a:p>
            <a:r>
              <a:rPr lang="en-US" sz="2400" dirty="0">
                <a:latin typeface="Garamond" panose="02020404030301010803" pitchFamily="18" charset="0"/>
              </a:rPr>
              <a:t>Researched employee protections when working in another municipality.</a:t>
            </a:r>
          </a:p>
          <a:p>
            <a:r>
              <a:rPr lang="en-US" sz="2400" dirty="0">
                <a:latin typeface="Garamond" panose="02020404030301010803" pitchFamily="18" charset="0"/>
              </a:rPr>
              <a:t>Researched intergovernmental agreements (IMAs) for other services.</a:t>
            </a:r>
          </a:p>
          <a:p>
            <a:r>
              <a:rPr lang="en-US" sz="2400" dirty="0">
                <a:latin typeface="Garamond" panose="02020404030301010803" pitchFamily="18" charset="0"/>
              </a:rPr>
              <a:t>Researched informal agreements (MOUs).</a:t>
            </a:r>
          </a:p>
          <a:p>
            <a:r>
              <a:rPr lang="en-US" sz="2400" dirty="0">
                <a:latin typeface="Garamond" panose="02020404030301010803" pitchFamily="18" charset="0"/>
              </a:rPr>
              <a:t>Continued to talk with public health colleagues.</a:t>
            </a:r>
          </a:p>
        </p:txBody>
      </p:sp>
      <p:sp>
        <p:nvSpPr>
          <p:cNvPr id="4" name="Slide Number Placeholder 3">
            <a:extLst>
              <a:ext uri="{FF2B5EF4-FFF2-40B4-BE49-F238E27FC236}">
                <a16:creationId xmlns:a16="http://schemas.microsoft.com/office/drawing/2014/main" id="{27F2234F-3A1F-733F-FC6B-36BCCE93734F}"/>
              </a:ext>
            </a:extLst>
          </p:cNvPr>
          <p:cNvSpPr>
            <a:spLocks noGrp="1"/>
          </p:cNvSpPr>
          <p:nvPr>
            <p:ph type="sldNum" sz="quarter" idx="12"/>
          </p:nvPr>
        </p:nvSpPr>
        <p:spPr/>
        <p:txBody>
          <a:bodyPr/>
          <a:lstStyle/>
          <a:p>
            <a:fld id="{CBD12358-51D2-46B3-9BDE-DF29528B9454}" type="slidenum">
              <a:rPr lang="en-US" smtClean="0"/>
              <a:t>10</a:t>
            </a:fld>
            <a:endParaRPr lang="en-US" dirty="0"/>
          </a:p>
        </p:txBody>
      </p:sp>
      <p:pic>
        <p:nvPicPr>
          <p:cNvPr id="6" name="Picture 5">
            <a:extLst>
              <a:ext uri="{FF2B5EF4-FFF2-40B4-BE49-F238E27FC236}">
                <a16:creationId xmlns:a16="http://schemas.microsoft.com/office/drawing/2014/main" id="{4BC78B73-E7E4-2709-82CB-18AAA9F94DA4}"/>
              </a:ext>
            </a:extLst>
          </p:cNvPr>
          <p:cNvPicPr>
            <a:picLocks noChangeAspect="1"/>
          </p:cNvPicPr>
          <p:nvPr/>
        </p:nvPicPr>
        <p:blipFill>
          <a:blip r:embed="rId2"/>
          <a:stretch>
            <a:fillRect/>
          </a:stretch>
        </p:blipFill>
        <p:spPr>
          <a:xfrm>
            <a:off x="8378594" y="5389896"/>
            <a:ext cx="3474720" cy="1331579"/>
          </a:xfrm>
          <a:prstGeom prst="rect">
            <a:avLst/>
          </a:prstGeom>
        </p:spPr>
      </p:pic>
    </p:spTree>
    <p:extLst>
      <p:ext uri="{BB962C8B-B14F-4D97-AF65-F5344CB8AC3E}">
        <p14:creationId xmlns:p14="http://schemas.microsoft.com/office/powerpoint/2010/main" val="161079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778E-C220-BCD8-AB18-47A4877F8E49}"/>
              </a:ext>
            </a:extLst>
          </p:cNvPr>
          <p:cNvSpPr>
            <a:spLocks noGrp="1"/>
          </p:cNvSpPr>
          <p:nvPr>
            <p:ph type="title"/>
          </p:nvPr>
        </p:nvSpPr>
        <p:spPr/>
        <p:txBody>
          <a:bodyPr>
            <a:normAutofit fontScale="90000"/>
          </a:bodyPr>
          <a:lstStyle/>
          <a:p>
            <a:pPr algn="ctr"/>
            <a:r>
              <a:rPr lang="en-US" sz="4000" b="1" dirty="0">
                <a:latin typeface="Garamond" panose="02020404030301010803" pitchFamily="18" charset="0"/>
              </a:rPr>
              <a:t>Chapter 3 of the Resolves of 2016 Establishing the Special Commission of Local and Regional Health</a:t>
            </a:r>
          </a:p>
        </p:txBody>
      </p:sp>
      <p:sp>
        <p:nvSpPr>
          <p:cNvPr id="3" name="Content Placeholder 2">
            <a:extLst>
              <a:ext uri="{FF2B5EF4-FFF2-40B4-BE49-F238E27FC236}">
                <a16:creationId xmlns:a16="http://schemas.microsoft.com/office/drawing/2014/main" id="{E93090F2-0BF0-3AD7-793E-F07287E45BE4}"/>
              </a:ext>
            </a:extLst>
          </p:cNvPr>
          <p:cNvSpPr>
            <a:spLocks noGrp="1"/>
          </p:cNvSpPr>
          <p:nvPr>
            <p:ph idx="13"/>
          </p:nvPr>
        </p:nvSpPr>
        <p:spPr/>
        <p:txBody>
          <a:bodyPr>
            <a:normAutofit/>
          </a:bodyPr>
          <a:lstStyle/>
          <a:p>
            <a:r>
              <a:rPr lang="en-US" sz="2400" dirty="0">
                <a:latin typeface="Garamond" panose="02020404030301010803" pitchFamily="18" charset="0"/>
              </a:rPr>
              <a:t>Assess the effectiveness and efficiency of municipal and regional public health systems;</a:t>
            </a:r>
          </a:p>
          <a:p>
            <a:r>
              <a:rPr lang="en-US" sz="2400" dirty="0">
                <a:latin typeface="Garamond" panose="02020404030301010803" pitchFamily="18" charset="0"/>
              </a:rPr>
              <a:t>Make recommendations on how to strengthen the delivery of public health </a:t>
            </a:r>
            <a:r>
              <a:rPr lang="en-US" sz="2400">
                <a:latin typeface="Garamond" panose="02020404030301010803" pitchFamily="18" charset="0"/>
              </a:rPr>
              <a:t>and prevention </a:t>
            </a:r>
            <a:r>
              <a:rPr lang="en-US" sz="2400" dirty="0">
                <a:latin typeface="Garamond" panose="02020404030301010803" pitchFamily="18" charset="0"/>
              </a:rPr>
              <a:t>measures.</a:t>
            </a:r>
          </a:p>
          <a:p>
            <a:r>
              <a:rPr lang="en-US" sz="2400" dirty="0">
                <a:latin typeface="Garamond" panose="02020404030301010803" pitchFamily="18" charset="0"/>
              </a:rPr>
              <a:t>Examine capacity of local and regional public health authorities in comparison with national public health standards and recommendations from:</a:t>
            </a:r>
          </a:p>
          <a:p>
            <a:pPr lvl="1"/>
            <a:r>
              <a:rPr lang="en-US" sz="2200" dirty="0">
                <a:latin typeface="Garamond" panose="02020404030301010803" pitchFamily="18" charset="0"/>
              </a:rPr>
              <a:t>CDC, PHAB, NACCHO, NALBOH, ASTHO and other relevant organizations.</a:t>
            </a:r>
          </a:p>
          <a:p>
            <a:r>
              <a:rPr lang="en-US" sz="2400" dirty="0">
                <a:latin typeface="Garamond" panose="02020404030301010803" pitchFamily="18" charset="0"/>
              </a:rPr>
              <a:t>Driven largely by the Mass. Public Health Alliance and CLPH.</a:t>
            </a:r>
          </a:p>
        </p:txBody>
      </p:sp>
      <p:sp>
        <p:nvSpPr>
          <p:cNvPr id="4" name="Slide Number Placeholder 3">
            <a:extLst>
              <a:ext uri="{FF2B5EF4-FFF2-40B4-BE49-F238E27FC236}">
                <a16:creationId xmlns:a16="http://schemas.microsoft.com/office/drawing/2014/main" id="{D3517ADD-F18C-B919-3705-220D80C7DD78}"/>
              </a:ext>
            </a:extLst>
          </p:cNvPr>
          <p:cNvSpPr>
            <a:spLocks noGrp="1"/>
          </p:cNvSpPr>
          <p:nvPr>
            <p:ph type="sldNum" sz="quarter" idx="12"/>
          </p:nvPr>
        </p:nvSpPr>
        <p:spPr/>
        <p:txBody>
          <a:bodyPr/>
          <a:lstStyle/>
          <a:p>
            <a:fld id="{CBD12358-51D2-46B3-9BDE-DF29528B9454}" type="slidenum">
              <a:rPr lang="en-US" smtClean="0"/>
              <a:t>11</a:t>
            </a:fld>
            <a:endParaRPr lang="en-US" dirty="0"/>
          </a:p>
        </p:txBody>
      </p:sp>
    </p:spTree>
    <p:extLst>
      <p:ext uri="{BB962C8B-B14F-4D97-AF65-F5344CB8AC3E}">
        <p14:creationId xmlns:p14="http://schemas.microsoft.com/office/powerpoint/2010/main" val="3901999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F488-B28A-BC82-B30C-A3296099280A}"/>
              </a:ext>
            </a:extLst>
          </p:cNvPr>
          <p:cNvSpPr>
            <a:spLocks noGrp="1"/>
          </p:cNvSpPr>
          <p:nvPr>
            <p:ph type="title"/>
          </p:nvPr>
        </p:nvSpPr>
        <p:spPr/>
        <p:txBody>
          <a:bodyPr>
            <a:normAutofit/>
          </a:bodyPr>
          <a:lstStyle/>
          <a:p>
            <a:pPr algn="ctr"/>
            <a:r>
              <a:rPr lang="en-US" sz="4000" b="1" dirty="0">
                <a:latin typeface="Garamond" panose="02020404030301010803" pitchFamily="18" charset="0"/>
              </a:rPr>
              <a:t>Charge of Commission (cont.)</a:t>
            </a:r>
          </a:p>
        </p:txBody>
      </p:sp>
      <p:sp>
        <p:nvSpPr>
          <p:cNvPr id="3" name="Content Placeholder 2">
            <a:extLst>
              <a:ext uri="{FF2B5EF4-FFF2-40B4-BE49-F238E27FC236}">
                <a16:creationId xmlns:a16="http://schemas.microsoft.com/office/drawing/2014/main" id="{BEEBB360-F757-AEFF-335F-9ACF06F00F03}"/>
              </a:ext>
            </a:extLst>
          </p:cNvPr>
          <p:cNvSpPr>
            <a:spLocks noGrp="1"/>
          </p:cNvSpPr>
          <p:nvPr>
            <p:ph idx="13"/>
          </p:nvPr>
        </p:nvSpPr>
        <p:spPr/>
        <p:txBody>
          <a:bodyPr>
            <a:normAutofit/>
          </a:bodyPr>
          <a:lstStyle/>
          <a:p>
            <a:r>
              <a:rPr lang="en-US" sz="2400" dirty="0">
                <a:latin typeface="Garamond" panose="02020404030301010803" pitchFamily="18" charset="0"/>
              </a:rPr>
              <a:t>Assess capacity of local public health to carry out statutory and regulatory obligations;</a:t>
            </a:r>
          </a:p>
          <a:p>
            <a:r>
              <a:rPr lang="en-US" sz="2400" dirty="0">
                <a:latin typeface="Garamond" panose="02020404030301010803" pitchFamily="18" charset="0"/>
              </a:rPr>
              <a:t>Evaluate local and state resources;</a:t>
            </a:r>
          </a:p>
          <a:p>
            <a:pPr lvl="1"/>
            <a:r>
              <a:rPr lang="en-US" sz="2200" dirty="0">
                <a:latin typeface="Garamond" panose="02020404030301010803" pitchFamily="18" charset="0"/>
              </a:rPr>
              <a:t>Assess per capita funding levels within municipalities</a:t>
            </a:r>
          </a:p>
          <a:p>
            <a:r>
              <a:rPr lang="en-US" sz="2400" dirty="0">
                <a:latin typeface="Garamond" panose="02020404030301010803" pitchFamily="18" charset="0"/>
              </a:rPr>
              <a:t>Evaluate workforce credentials of current and future public health workforce;</a:t>
            </a:r>
          </a:p>
          <a:p>
            <a:r>
              <a:rPr lang="en-US" sz="2400" dirty="0">
                <a:latin typeface="Garamond" panose="02020404030301010803" pitchFamily="18" charset="0"/>
              </a:rPr>
              <a:t>Assess current capacity of the Office of Local and Regional Health at DPH; and</a:t>
            </a:r>
          </a:p>
          <a:p>
            <a:r>
              <a:rPr lang="en-US" sz="2400" dirty="0">
                <a:latin typeface="Garamond" panose="02020404030301010803" pitchFamily="18" charset="0"/>
              </a:rPr>
              <a:t>Hold hearings and receive testimony.</a:t>
            </a:r>
          </a:p>
        </p:txBody>
      </p:sp>
      <p:sp>
        <p:nvSpPr>
          <p:cNvPr id="4" name="Slide Number Placeholder 3">
            <a:extLst>
              <a:ext uri="{FF2B5EF4-FFF2-40B4-BE49-F238E27FC236}">
                <a16:creationId xmlns:a16="http://schemas.microsoft.com/office/drawing/2014/main" id="{42E2BEEB-0084-60E1-0F38-70AF2021F269}"/>
              </a:ext>
            </a:extLst>
          </p:cNvPr>
          <p:cNvSpPr>
            <a:spLocks noGrp="1"/>
          </p:cNvSpPr>
          <p:nvPr>
            <p:ph type="sldNum" sz="quarter" idx="12"/>
          </p:nvPr>
        </p:nvSpPr>
        <p:spPr/>
        <p:txBody>
          <a:bodyPr/>
          <a:lstStyle/>
          <a:p>
            <a:fld id="{CBD12358-51D2-46B3-9BDE-DF29528B9454}" type="slidenum">
              <a:rPr lang="en-US" smtClean="0"/>
              <a:t>12</a:t>
            </a:fld>
            <a:endParaRPr lang="en-US" dirty="0"/>
          </a:p>
        </p:txBody>
      </p:sp>
    </p:spTree>
    <p:extLst>
      <p:ext uri="{BB962C8B-B14F-4D97-AF65-F5344CB8AC3E}">
        <p14:creationId xmlns:p14="http://schemas.microsoft.com/office/powerpoint/2010/main" val="24102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729A-9066-C699-B537-6DA2C9B940D2}"/>
              </a:ext>
            </a:extLst>
          </p:cNvPr>
          <p:cNvSpPr>
            <a:spLocks noGrp="1"/>
          </p:cNvSpPr>
          <p:nvPr>
            <p:ph type="title"/>
          </p:nvPr>
        </p:nvSpPr>
        <p:spPr/>
        <p:txBody>
          <a:bodyPr>
            <a:normAutofit/>
          </a:bodyPr>
          <a:lstStyle/>
          <a:p>
            <a:r>
              <a:rPr lang="en-US" sz="3600" b="1" dirty="0">
                <a:latin typeface="Garamond" panose="02020404030301010803" pitchFamily="18" charset="0"/>
                <a:ea typeface="Calibri" panose="020F0502020204030204" pitchFamily="34" charset="0"/>
                <a:cs typeface="Calibri" panose="020F0502020204030204" pitchFamily="34" charset="0"/>
              </a:rPr>
              <a:t>Findings of Special Commission</a:t>
            </a:r>
          </a:p>
        </p:txBody>
      </p:sp>
      <p:sp>
        <p:nvSpPr>
          <p:cNvPr id="3" name="Content Placeholder 2">
            <a:extLst>
              <a:ext uri="{FF2B5EF4-FFF2-40B4-BE49-F238E27FC236}">
                <a16:creationId xmlns:a16="http://schemas.microsoft.com/office/drawing/2014/main" id="{81007B8A-4BBE-945F-20D7-0B51BBD3D2B0}"/>
              </a:ext>
            </a:extLst>
          </p:cNvPr>
          <p:cNvSpPr>
            <a:spLocks noGrp="1"/>
          </p:cNvSpPr>
          <p:nvPr>
            <p:ph idx="1"/>
          </p:nvPr>
        </p:nvSpPr>
        <p:spPr>
          <a:xfrm>
            <a:off x="1534696" y="2015732"/>
            <a:ext cx="9520158" cy="4116127"/>
          </a:xfrm>
        </p:spPr>
        <p:txBody>
          <a:bodyPr>
            <a:normAutofit/>
          </a:bodyPr>
          <a:lstStyle/>
          <a:p>
            <a:r>
              <a:rPr lang="en-US" sz="2400" dirty="0">
                <a:latin typeface="Garamond" panose="02020404030301010803" pitchFamily="18" charset="0"/>
                <a:ea typeface="Calibri" panose="020F0502020204030204" pitchFamily="34" charset="0"/>
                <a:cs typeface="Calibri" panose="020F0502020204030204" pitchFamily="34" charset="0"/>
              </a:rPr>
              <a:t>Many cities/towns were unable to meet statutory and regulatory requirements.</a:t>
            </a:r>
          </a:p>
          <a:p>
            <a:r>
              <a:rPr lang="en-US" sz="2400" dirty="0">
                <a:latin typeface="Garamond" panose="02020404030301010803" pitchFamily="18" charset="0"/>
                <a:ea typeface="Calibri" panose="020F0502020204030204" pitchFamily="34" charset="0"/>
                <a:cs typeface="Calibri" panose="020F0502020204030204" pitchFamily="34" charset="0"/>
              </a:rPr>
              <a:t>More health departments than any other state (351).</a:t>
            </a:r>
          </a:p>
          <a:p>
            <a:r>
              <a:rPr lang="en-US" sz="2400" dirty="0">
                <a:latin typeface="Garamond" panose="02020404030301010803" pitchFamily="18" charset="0"/>
                <a:ea typeface="Calibri" panose="020F0502020204030204" pitchFamily="34" charset="0"/>
                <a:cs typeface="Calibri" panose="020F0502020204030204" pitchFamily="34" charset="0"/>
              </a:rPr>
              <a:t>Unable to keep up with growing list of duties.</a:t>
            </a:r>
          </a:p>
          <a:p>
            <a:r>
              <a:rPr lang="en-US" sz="2400" dirty="0">
                <a:latin typeface="Garamond" panose="02020404030301010803" pitchFamily="18" charset="0"/>
                <a:ea typeface="Calibri" panose="020F0502020204030204" pitchFamily="34" charset="0"/>
                <a:cs typeface="Calibri" panose="020F0502020204030204" pitchFamily="34" charset="0"/>
              </a:rPr>
              <a:t>No comprehensive way for DPH to collect public health inspection data.</a:t>
            </a:r>
          </a:p>
          <a:p>
            <a:r>
              <a:rPr lang="en-US" sz="2400" dirty="0">
                <a:latin typeface="Garamond" panose="02020404030301010803" pitchFamily="18" charset="0"/>
                <a:ea typeface="Calibri" panose="020F0502020204030204" pitchFamily="34" charset="0"/>
                <a:cs typeface="Calibri" panose="020F0502020204030204" pitchFamily="34" charset="0"/>
              </a:rPr>
              <a:t>No workforce standards or credentialing. </a:t>
            </a:r>
          </a:p>
          <a:p>
            <a:r>
              <a:rPr lang="en-US" sz="2400" dirty="0">
                <a:latin typeface="Garamond" panose="02020404030301010803" pitchFamily="18" charset="0"/>
                <a:ea typeface="Calibri" panose="020F0502020204030204" pitchFamily="34" charset="0"/>
                <a:cs typeface="Calibri" panose="020F0502020204030204" pitchFamily="34" charset="0"/>
              </a:rPr>
              <a:t>Funding inconsistent across the Commonwealth.</a:t>
            </a:r>
          </a:p>
          <a:p>
            <a:pPr marL="457200" lvl="1" indent="0">
              <a:buNone/>
            </a:pPr>
            <a:endParaRPr lang="en-US" sz="22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BB28C591-4741-9ABC-DD6F-B439BA82E0CB}"/>
              </a:ext>
            </a:extLst>
          </p:cNvPr>
          <p:cNvPicPr>
            <a:picLocks noChangeAspect="1"/>
          </p:cNvPicPr>
          <p:nvPr/>
        </p:nvPicPr>
        <p:blipFill>
          <a:blip r:embed="rId2"/>
          <a:stretch>
            <a:fillRect/>
          </a:stretch>
        </p:blipFill>
        <p:spPr>
          <a:xfrm>
            <a:off x="9437914" y="5012507"/>
            <a:ext cx="2575631" cy="907676"/>
          </a:xfrm>
          <a:prstGeom prst="rect">
            <a:avLst/>
          </a:prstGeom>
        </p:spPr>
      </p:pic>
    </p:spTree>
    <p:extLst>
      <p:ext uri="{BB962C8B-B14F-4D97-AF65-F5344CB8AC3E}">
        <p14:creationId xmlns:p14="http://schemas.microsoft.com/office/powerpoint/2010/main" val="1431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85C4-6EB0-D776-A122-C483D4CE5865}"/>
              </a:ext>
            </a:extLst>
          </p:cNvPr>
          <p:cNvSpPr>
            <a:spLocks noGrp="1"/>
          </p:cNvSpPr>
          <p:nvPr>
            <p:ph type="title"/>
          </p:nvPr>
        </p:nvSpPr>
        <p:spPr>
          <a:xfrm>
            <a:off x="1534696" y="480962"/>
            <a:ext cx="9520158" cy="1049235"/>
          </a:xfrm>
        </p:spPr>
        <p:txBody>
          <a:bodyPr>
            <a:normAutofit/>
          </a:bodyPr>
          <a:lstStyle/>
          <a:p>
            <a:r>
              <a:rPr lang="en-US" sz="4000" b="1" dirty="0">
                <a:latin typeface="Garamond" panose="02020404030301010803" pitchFamily="18" charset="0"/>
                <a:cs typeface="Calibri" panose="020F0502020204030204" pitchFamily="34" charset="0"/>
              </a:rPr>
              <a:t>Blueprint Published - 2019</a:t>
            </a:r>
          </a:p>
        </p:txBody>
      </p:sp>
      <p:sp>
        <p:nvSpPr>
          <p:cNvPr id="3" name="Content Placeholder 2">
            <a:extLst>
              <a:ext uri="{FF2B5EF4-FFF2-40B4-BE49-F238E27FC236}">
                <a16:creationId xmlns:a16="http://schemas.microsoft.com/office/drawing/2014/main" id="{0D019679-9AC5-AA9F-B7F5-C21A24F257FA}"/>
              </a:ext>
            </a:extLst>
          </p:cNvPr>
          <p:cNvSpPr>
            <a:spLocks noGrp="1"/>
          </p:cNvSpPr>
          <p:nvPr>
            <p:ph idx="1"/>
          </p:nvPr>
        </p:nvSpPr>
        <p:spPr>
          <a:xfrm>
            <a:off x="507755" y="1903191"/>
            <a:ext cx="7201340" cy="4202187"/>
          </a:xfrm>
        </p:spPr>
        <p:txBody>
          <a:bodyPr>
            <a:normAutofit fontScale="92500" lnSpcReduction="10000"/>
          </a:bodyPr>
          <a:lstStyle/>
          <a:p>
            <a:pPr marL="0" indent="0">
              <a:buNone/>
            </a:pPr>
            <a:r>
              <a:rPr lang="en-US" sz="2600" b="1" dirty="0">
                <a:solidFill>
                  <a:srgbClr val="002060"/>
                </a:solidFill>
                <a:latin typeface="Garamond" panose="02020404030301010803" pitchFamily="18" charset="0"/>
                <a:cs typeface="Calibri" panose="020F0502020204030204" pitchFamily="34" charset="0"/>
              </a:rPr>
              <a:t>Report of The Special Commission on Local &amp; Regional Public Health: “</a:t>
            </a:r>
            <a:r>
              <a:rPr lang="en-US" sz="2600" b="1" i="1" dirty="0">
                <a:solidFill>
                  <a:srgbClr val="002060"/>
                </a:solidFill>
                <a:latin typeface="Garamond" panose="02020404030301010803" pitchFamily="18" charset="0"/>
                <a:cs typeface="Calibri" panose="020F0502020204030204" pitchFamily="34" charset="0"/>
              </a:rPr>
              <a:t>The Blueprint:”</a:t>
            </a:r>
          </a:p>
          <a:p>
            <a:pPr eaLnBrk="0" fontAlgn="base" hangingPunct="0">
              <a:spcBef>
                <a:spcPts val="1200"/>
              </a:spcBef>
              <a:spcAft>
                <a:spcPts val="1200"/>
              </a:spcAft>
              <a:buClrTx/>
              <a:buSzTx/>
              <a:defRPr/>
            </a:pPr>
            <a:r>
              <a:rPr kumimoji="0" lang="en-US" sz="2600" i="0" u="none" strike="noStrike" kern="0" cap="none" spc="0" normalizeH="0" baseline="0" noProof="0" dirty="0">
                <a:ln>
                  <a:noFill/>
                </a:ln>
                <a:solidFill>
                  <a:srgbClr val="002060"/>
                </a:solidFill>
                <a:effectLst/>
                <a:uLnTx/>
                <a:uFillTx/>
                <a:latin typeface="Garamond" panose="02020404030301010803" pitchFamily="18" charset="0"/>
                <a:ea typeface="ＭＳ Ｐゴシック" charset="0"/>
                <a:cs typeface="Calibri" panose="020F0502020204030204" pitchFamily="34" charset="0"/>
              </a:rPr>
              <a:t>Finds that Local Public Health is broken and makes recommendations for strengthening local public health services and protections across the Commonwealth.</a:t>
            </a:r>
          </a:p>
          <a:p>
            <a:pPr eaLnBrk="0" fontAlgn="base" hangingPunct="0">
              <a:spcBef>
                <a:spcPts val="1200"/>
              </a:spcBef>
              <a:spcAft>
                <a:spcPts val="1200"/>
              </a:spcAft>
              <a:buClrTx/>
              <a:buSzTx/>
              <a:defRPr/>
            </a:pPr>
            <a:r>
              <a:rPr lang="en-US" sz="2600" kern="0" dirty="0">
                <a:solidFill>
                  <a:srgbClr val="002060"/>
                </a:solidFill>
                <a:latin typeface="Garamond" panose="02020404030301010803" pitchFamily="18" charset="0"/>
                <a:ea typeface="ＭＳ Ｐゴシック" charset="0"/>
                <a:cs typeface="Calibri" panose="020F0502020204030204" pitchFamily="34" charset="0"/>
              </a:rPr>
              <a:t>These recommendations were first  codified by the Legislature in 2021 and strengthened in December of 2025. (MGL c. 111, §27D).</a:t>
            </a:r>
            <a:endParaRPr kumimoji="0" lang="en-US" sz="2600" i="0" u="none" strike="noStrike" kern="0" cap="none" spc="0" normalizeH="0" baseline="0" noProof="0" dirty="0">
              <a:ln>
                <a:noFill/>
              </a:ln>
              <a:solidFill>
                <a:srgbClr val="002060"/>
              </a:solidFill>
              <a:effectLst/>
              <a:uLnTx/>
              <a:uFillTx/>
              <a:latin typeface="Garamond" panose="02020404030301010803" pitchFamily="18" charset="0"/>
              <a:ea typeface="ＭＳ Ｐゴシック" charset="0"/>
              <a:cs typeface="Calibri" panose="020F0502020204030204" pitchFamily="34" charset="0"/>
            </a:endParaRPr>
          </a:p>
          <a:p>
            <a:pPr marL="0" indent="0">
              <a:buNone/>
            </a:pPr>
            <a:endParaRPr lang="en-US" dirty="0">
              <a:solidFill>
                <a:srgbClr val="002060"/>
              </a:solidFill>
            </a:endParaRPr>
          </a:p>
        </p:txBody>
      </p:sp>
      <p:pic>
        <p:nvPicPr>
          <p:cNvPr id="4" name="Picture 3" descr="A group of spiral bound notebooks&#10;&#10;Description automatically generated">
            <a:extLst>
              <a:ext uri="{FF2B5EF4-FFF2-40B4-BE49-F238E27FC236}">
                <a16:creationId xmlns:a16="http://schemas.microsoft.com/office/drawing/2014/main" id="{5BA9C263-CC93-8201-9E36-BC34813D2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363" y="1472027"/>
            <a:ext cx="3825882" cy="3913945"/>
          </a:xfrm>
          <a:prstGeom prst="rect">
            <a:avLst/>
          </a:prstGeom>
        </p:spPr>
      </p:pic>
    </p:spTree>
    <p:extLst>
      <p:ext uri="{BB962C8B-B14F-4D97-AF65-F5344CB8AC3E}">
        <p14:creationId xmlns:p14="http://schemas.microsoft.com/office/powerpoint/2010/main" val="328420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568A54B-9065-40B2-8753-8E0288E82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D48502-EC33-0ED1-D585-E5CB2BF38491}"/>
              </a:ext>
            </a:extLst>
          </p:cNvPr>
          <p:cNvSpPr>
            <a:spLocks noGrp="1"/>
          </p:cNvSpPr>
          <p:nvPr>
            <p:ph type="title"/>
          </p:nvPr>
        </p:nvSpPr>
        <p:spPr>
          <a:xfrm>
            <a:off x="1534781" y="804520"/>
            <a:ext cx="4093310" cy="1049235"/>
          </a:xfrm>
        </p:spPr>
        <p:txBody>
          <a:bodyPr>
            <a:normAutofit/>
          </a:bodyPr>
          <a:lstStyle/>
          <a:p>
            <a:r>
              <a:rPr lang="en-US" b="1" dirty="0">
                <a:latin typeface="Garamond" panose="02020404030301010803" pitchFamily="18" charset="0"/>
                <a:ea typeface="Calibri" panose="020F0502020204030204" pitchFamily="34" charset="0"/>
                <a:cs typeface="Calibri" panose="020F0502020204030204" pitchFamily="34" charset="0"/>
              </a:rPr>
              <a:t>Findings of Special Commission (cont.)</a:t>
            </a:r>
          </a:p>
        </p:txBody>
      </p:sp>
      <p:cxnSp>
        <p:nvCxnSpPr>
          <p:cNvPr id="44" name="Straight Connector 43">
            <a:extLst>
              <a:ext uri="{FF2B5EF4-FFF2-40B4-BE49-F238E27FC236}">
                <a16:creationId xmlns:a16="http://schemas.microsoft.com/office/drawing/2014/main" id="{515F3B72-790F-4B1A-90DE-5EC31C829B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A2BED43D-FF5E-4233-9D4F-A509B5603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995A3BE9-FC43-D51E-642E-EC659970055E}"/>
              </a:ext>
            </a:extLst>
          </p:cNvPr>
          <p:cNvSpPr>
            <a:spLocks noGrp="1"/>
          </p:cNvSpPr>
          <p:nvPr>
            <p:ph idx="1"/>
          </p:nvPr>
        </p:nvSpPr>
        <p:spPr>
          <a:xfrm>
            <a:off x="663351" y="2015732"/>
            <a:ext cx="4960442" cy="3450613"/>
          </a:xfrm>
        </p:spPr>
        <p:txBody>
          <a:bodyPr>
            <a:normAutofit/>
          </a:bodyPr>
          <a:lstStyle/>
          <a:p>
            <a:r>
              <a:rPr lang="en-US" sz="2400" dirty="0">
                <a:latin typeface="Garamond" panose="02020404030301010803" pitchFamily="18" charset="0"/>
                <a:ea typeface="Calibri" panose="020F0502020204030204" pitchFamily="34" charset="0"/>
                <a:cs typeface="Calibri" panose="020F0502020204030204" pitchFamily="34" charset="0"/>
              </a:rPr>
              <a:t>Lacking in what most states considered minimum standards.</a:t>
            </a:r>
          </a:p>
          <a:p>
            <a:r>
              <a:rPr lang="en-US" sz="2400" dirty="0">
                <a:latin typeface="Garamond" panose="02020404030301010803" pitchFamily="18" charset="0"/>
                <a:ea typeface="Calibri" panose="020F0502020204030204" pitchFamily="34" charset="0"/>
                <a:cs typeface="Calibri" panose="020F0502020204030204" pitchFamily="34" charset="0"/>
              </a:rPr>
              <a:t>Data collection needed improved reporting and gathering capacity.</a:t>
            </a:r>
          </a:p>
          <a:p>
            <a:r>
              <a:rPr lang="en-US" sz="2400" dirty="0">
                <a:latin typeface="Garamond" panose="02020404030301010803" pitchFamily="18" charset="0"/>
                <a:ea typeface="Calibri" panose="020F0502020204030204" pitchFamily="34" charset="0"/>
                <a:cs typeface="Calibri" panose="020F0502020204030204" pitchFamily="34" charset="0"/>
              </a:rPr>
              <a:t>No minimum standards of qualification for public health workforce.</a:t>
            </a:r>
          </a:p>
          <a:p>
            <a:pPr marL="457200" indent="-457200">
              <a:buFont typeface="+mj-lt"/>
              <a:buAutoNum type="arabicPeriod" startAt="7"/>
            </a:pPr>
            <a:endParaRPr lang="en-US" b="1"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444528EA-EC1A-80FC-7BB1-6B5A677C5C6E}"/>
              </a:ext>
            </a:extLst>
          </p:cNvPr>
          <p:cNvPicPr>
            <a:picLocks noChangeAspect="1"/>
          </p:cNvPicPr>
          <p:nvPr/>
        </p:nvPicPr>
        <p:blipFill>
          <a:blip r:embed="rId2"/>
          <a:stretch>
            <a:fillRect/>
          </a:stretch>
        </p:blipFill>
        <p:spPr>
          <a:xfrm>
            <a:off x="6094411" y="2187279"/>
            <a:ext cx="4960442" cy="1897370"/>
          </a:xfrm>
          <a:prstGeom prst="rect">
            <a:avLst/>
          </a:prstGeom>
        </p:spPr>
      </p:pic>
      <p:pic>
        <p:nvPicPr>
          <p:cNvPr id="48" name="Picture 47">
            <a:extLst>
              <a:ext uri="{FF2B5EF4-FFF2-40B4-BE49-F238E27FC236}">
                <a16:creationId xmlns:a16="http://schemas.microsoft.com/office/drawing/2014/main" id="{051D0F8B-A6FE-4009-88A1-49ABE7CEF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t="2769" b="-2769"/>
          <a:stretch/>
        </p:blipFill>
        <p:spPr>
          <a:xfrm>
            <a:off x="0" y="6135624"/>
            <a:ext cx="12192000" cy="742950"/>
          </a:xfrm>
          <a:prstGeom prst="rect">
            <a:avLst/>
          </a:prstGeom>
        </p:spPr>
      </p:pic>
      <p:cxnSp>
        <p:nvCxnSpPr>
          <p:cNvPr id="50" name="Straight Connector 49">
            <a:extLst>
              <a:ext uri="{FF2B5EF4-FFF2-40B4-BE49-F238E27FC236}">
                <a16:creationId xmlns:a16="http://schemas.microsoft.com/office/drawing/2014/main" id="{4C5057B3-E936-43A2-9EEE-514EF0434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55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85C4-6EB0-D776-A122-C483D4CE5865}"/>
              </a:ext>
            </a:extLst>
          </p:cNvPr>
          <p:cNvSpPr>
            <a:spLocks noGrp="1"/>
          </p:cNvSpPr>
          <p:nvPr>
            <p:ph type="title"/>
          </p:nvPr>
        </p:nvSpPr>
        <p:spPr>
          <a:xfrm>
            <a:off x="1534696" y="480962"/>
            <a:ext cx="9520158" cy="1049235"/>
          </a:xfrm>
        </p:spPr>
        <p:txBody>
          <a:bodyPr>
            <a:normAutofit/>
          </a:bodyPr>
          <a:lstStyle/>
          <a:p>
            <a:r>
              <a:rPr lang="en-US" sz="4400" b="1" dirty="0">
                <a:latin typeface="Calibri" panose="020F0502020204030204" pitchFamily="34" charset="0"/>
                <a:cs typeface="Calibri" panose="020F0502020204030204" pitchFamily="34" charset="0"/>
              </a:rPr>
              <a:t>Blueprint Published</a:t>
            </a:r>
          </a:p>
        </p:txBody>
      </p:sp>
      <p:sp>
        <p:nvSpPr>
          <p:cNvPr id="3" name="Content Placeholder 2">
            <a:extLst>
              <a:ext uri="{FF2B5EF4-FFF2-40B4-BE49-F238E27FC236}">
                <a16:creationId xmlns:a16="http://schemas.microsoft.com/office/drawing/2014/main" id="{0D019679-9AC5-AA9F-B7F5-C21A24F257FA}"/>
              </a:ext>
            </a:extLst>
          </p:cNvPr>
          <p:cNvSpPr>
            <a:spLocks noGrp="1"/>
          </p:cNvSpPr>
          <p:nvPr>
            <p:ph idx="1"/>
          </p:nvPr>
        </p:nvSpPr>
        <p:spPr>
          <a:xfrm>
            <a:off x="507755" y="1903191"/>
            <a:ext cx="7201340" cy="4202187"/>
          </a:xfrm>
        </p:spPr>
        <p:txBody>
          <a:bodyPr>
            <a:normAutofit fontScale="92500" lnSpcReduction="10000"/>
          </a:bodyPr>
          <a:lstStyle/>
          <a:p>
            <a:pPr marL="0" indent="0">
              <a:buNone/>
            </a:pPr>
            <a:r>
              <a:rPr lang="en-US" sz="3000" b="1" dirty="0">
                <a:solidFill>
                  <a:srgbClr val="002060"/>
                </a:solidFill>
                <a:latin typeface="Garamond" panose="02020404030301010803" pitchFamily="18" charset="0"/>
                <a:cs typeface="Calibri" panose="020F0502020204030204" pitchFamily="34" charset="0"/>
              </a:rPr>
              <a:t>Report of The Special Commission on Local &amp; Regional Public Health: “</a:t>
            </a:r>
            <a:r>
              <a:rPr lang="en-US" sz="3000" b="1" i="1" dirty="0">
                <a:solidFill>
                  <a:srgbClr val="002060"/>
                </a:solidFill>
                <a:latin typeface="Garamond" panose="02020404030301010803" pitchFamily="18" charset="0"/>
                <a:cs typeface="Calibri" panose="020F0502020204030204" pitchFamily="34" charset="0"/>
              </a:rPr>
              <a:t>The Blueprint:”</a:t>
            </a:r>
          </a:p>
          <a:p>
            <a:pPr eaLnBrk="0" fontAlgn="base" hangingPunct="0">
              <a:spcBef>
                <a:spcPts val="1200"/>
              </a:spcBef>
              <a:spcAft>
                <a:spcPts val="1200"/>
              </a:spcAft>
              <a:buClrTx/>
              <a:buSzTx/>
              <a:defRPr/>
            </a:pPr>
            <a:r>
              <a:rPr kumimoji="0" lang="en-US" sz="2600" i="0" u="none" strike="noStrike" kern="0" cap="none" spc="0" normalizeH="0" baseline="0" noProof="0" dirty="0">
                <a:ln>
                  <a:noFill/>
                </a:ln>
                <a:solidFill>
                  <a:srgbClr val="002060"/>
                </a:solidFill>
                <a:effectLst/>
                <a:uLnTx/>
                <a:uFillTx/>
                <a:latin typeface="Garamond" panose="02020404030301010803" pitchFamily="18" charset="0"/>
                <a:ea typeface="ＭＳ Ｐゴシック" charset="0"/>
                <a:cs typeface="Calibri" panose="020F0502020204030204" pitchFamily="34" charset="0"/>
              </a:rPr>
              <a:t>Finds that Local Public Health is broken and makes recommendations for strengthening local public health services and protections across the Commonwealth.</a:t>
            </a:r>
          </a:p>
          <a:p>
            <a:pPr eaLnBrk="0" fontAlgn="base" hangingPunct="0">
              <a:spcBef>
                <a:spcPts val="1200"/>
              </a:spcBef>
              <a:spcAft>
                <a:spcPts val="1200"/>
              </a:spcAft>
              <a:buClrTx/>
              <a:buSzTx/>
              <a:defRPr/>
            </a:pPr>
            <a:r>
              <a:rPr lang="en-US" sz="2600" kern="0" dirty="0">
                <a:solidFill>
                  <a:srgbClr val="002060"/>
                </a:solidFill>
                <a:latin typeface="Garamond" panose="02020404030301010803" pitchFamily="18" charset="0"/>
                <a:ea typeface="ＭＳ Ｐゴシック" charset="0"/>
                <a:cs typeface="Calibri" panose="020F0502020204030204" pitchFamily="34" charset="0"/>
              </a:rPr>
              <a:t>These recommendations were first codified by the Legislature in 2021 and strengthened in December of 2025. (MGL c. 111, §27D).</a:t>
            </a:r>
            <a:endParaRPr kumimoji="0" lang="en-US" sz="2600" i="0" u="none" strike="noStrike" kern="0" cap="none" spc="0" normalizeH="0" baseline="0" noProof="0" dirty="0">
              <a:ln>
                <a:noFill/>
              </a:ln>
              <a:solidFill>
                <a:srgbClr val="002060"/>
              </a:solidFill>
              <a:effectLst/>
              <a:uLnTx/>
              <a:uFillTx/>
              <a:latin typeface="Garamond" panose="02020404030301010803" pitchFamily="18" charset="0"/>
              <a:ea typeface="ＭＳ Ｐゴシック" charset="0"/>
              <a:cs typeface="Calibri" panose="020F0502020204030204" pitchFamily="34" charset="0"/>
            </a:endParaRPr>
          </a:p>
          <a:p>
            <a:pPr marL="0" indent="0">
              <a:buNone/>
            </a:pPr>
            <a:endParaRPr lang="en-US" dirty="0">
              <a:solidFill>
                <a:srgbClr val="002060"/>
              </a:solidFill>
            </a:endParaRPr>
          </a:p>
        </p:txBody>
      </p:sp>
      <p:pic>
        <p:nvPicPr>
          <p:cNvPr id="4" name="Picture 3" descr="A group of spiral bound notebooks&#10;&#10;Description automatically generated">
            <a:extLst>
              <a:ext uri="{FF2B5EF4-FFF2-40B4-BE49-F238E27FC236}">
                <a16:creationId xmlns:a16="http://schemas.microsoft.com/office/drawing/2014/main" id="{5BA9C263-CC93-8201-9E36-BC34813D2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363" y="1472027"/>
            <a:ext cx="3825882" cy="3913945"/>
          </a:xfrm>
          <a:prstGeom prst="rect">
            <a:avLst/>
          </a:prstGeom>
        </p:spPr>
      </p:pic>
    </p:spTree>
    <p:extLst>
      <p:ext uri="{BB962C8B-B14F-4D97-AF65-F5344CB8AC3E}">
        <p14:creationId xmlns:p14="http://schemas.microsoft.com/office/powerpoint/2010/main" val="231199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10" name="Rectangle 9">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0C6DB7DE-E2BD-2922-F625-D9F547975CA7}"/>
              </a:ext>
            </a:extLst>
          </p:cNvPr>
          <p:cNvSpPr>
            <a:spLocks noGrp="1"/>
          </p:cNvSpPr>
          <p:nvPr>
            <p:ph type="title"/>
          </p:nvPr>
        </p:nvSpPr>
        <p:spPr>
          <a:xfrm>
            <a:off x="325681" y="989102"/>
            <a:ext cx="4241210" cy="2472307"/>
          </a:xfrm>
        </p:spPr>
        <p:txBody>
          <a:bodyPr anchor="ctr">
            <a:normAutofit/>
          </a:bodyPr>
          <a:lstStyle/>
          <a:p>
            <a:r>
              <a:rPr lang="en-US" sz="4000" b="1" dirty="0">
                <a:latin typeface="Garamond" panose="02020404030301010803" pitchFamily="18" charset="0"/>
                <a:ea typeface="Calibri" panose="020F0502020204030204" pitchFamily="34" charset="0"/>
                <a:cs typeface="Calibri" panose="020F0502020204030204" pitchFamily="34" charset="0"/>
              </a:rPr>
              <a:t>COVID 19 &amp; SAPHE 1.0 LEGISLATION</a:t>
            </a:r>
          </a:p>
        </p:txBody>
      </p:sp>
      <p:grpSp>
        <p:nvGrpSpPr>
          <p:cNvPr id="12" name="Group 11">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3" name="Rectangle 12">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14" name="Rectangle 13">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grpSp>
      <p:sp>
        <p:nvSpPr>
          <p:cNvPr id="16" name="Rectangle 15">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3" name="Content Placeholder 2">
            <a:extLst>
              <a:ext uri="{FF2B5EF4-FFF2-40B4-BE49-F238E27FC236}">
                <a16:creationId xmlns:a16="http://schemas.microsoft.com/office/drawing/2014/main" id="{78E4D9DD-6C7F-1B7C-6600-634811C658CB}"/>
              </a:ext>
            </a:extLst>
          </p:cNvPr>
          <p:cNvSpPr>
            <a:spLocks noGrp="1"/>
          </p:cNvSpPr>
          <p:nvPr>
            <p:ph idx="1"/>
          </p:nvPr>
        </p:nvSpPr>
        <p:spPr>
          <a:xfrm>
            <a:off x="5419891" y="964747"/>
            <a:ext cx="5769864" cy="4196841"/>
          </a:xfrm>
        </p:spPr>
        <p:txBody>
          <a:bodyPr anchor="ctr">
            <a:normAutofit lnSpcReduction="10000"/>
          </a:bodyPr>
          <a:lstStyle/>
          <a:p>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G.L. c. 111, § 27D</a:t>
            </a:r>
          </a:p>
          <a:p>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State Action for Public Health Excellence</a:t>
            </a:r>
          </a:p>
          <a:p>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Required DPH to establish a program to </a:t>
            </a:r>
            <a:r>
              <a:rPr lang="en-US" sz="2400" dirty="0">
                <a:solidFill>
                  <a:srgbClr val="000000"/>
                </a:solidFill>
                <a:highlight>
                  <a:srgbClr val="FFFF00"/>
                </a:highlight>
                <a:latin typeface="Garamond" panose="02020404030301010803" pitchFamily="18" charset="0"/>
                <a:ea typeface="Calibri" panose="020F0502020204030204" pitchFamily="34" charset="0"/>
                <a:cs typeface="Calibri" panose="020F0502020204030204" pitchFamily="34" charset="0"/>
              </a:rPr>
              <a:t>encourage</a:t>
            </a:r>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 boards of health to adopt practices to improve the efficiency and effectiveness of the delivery of public health services.</a:t>
            </a:r>
          </a:p>
          <a:p>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Public Health Excellence Grant Program created.</a:t>
            </a:r>
          </a:p>
        </p:txBody>
      </p:sp>
      <p:cxnSp>
        <p:nvCxnSpPr>
          <p:cNvPr id="18" name="Straight Connector 17">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77388F0-3C55-4750-BA8E-E03F237CFD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srcRect t="2769" b="-2769"/>
          <a:stretch/>
        </p:blipFill>
        <p:spPr>
          <a:xfrm>
            <a:off x="0" y="6135624"/>
            <a:ext cx="12192000" cy="742950"/>
          </a:xfrm>
          <a:prstGeom prst="rect">
            <a:avLst/>
          </a:prstGeom>
        </p:spPr>
      </p:pic>
      <p:pic>
        <p:nvPicPr>
          <p:cNvPr id="4" name="Picture 3" descr="Text&#10;&#10;Description automatically generated">
            <a:extLst>
              <a:ext uri="{FF2B5EF4-FFF2-40B4-BE49-F238E27FC236}">
                <a16:creationId xmlns:a16="http://schemas.microsoft.com/office/drawing/2014/main" id="{254AFEA5-4533-973D-C0B9-E629A70C7027}"/>
              </a:ext>
            </a:extLst>
          </p:cNvPr>
          <p:cNvPicPr>
            <a:picLocks noChangeAspect="1"/>
          </p:cNvPicPr>
          <p:nvPr/>
        </p:nvPicPr>
        <p:blipFill>
          <a:blip r:embed="rId3"/>
          <a:stretch>
            <a:fillRect/>
          </a:stretch>
        </p:blipFill>
        <p:spPr>
          <a:xfrm>
            <a:off x="413087" y="4471147"/>
            <a:ext cx="4527000" cy="1520464"/>
          </a:xfrm>
          <a:prstGeom prst="rect">
            <a:avLst/>
          </a:prstGeom>
        </p:spPr>
      </p:pic>
    </p:spTree>
    <p:extLst>
      <p:ext uri="{BB962C8B-B14F-4D97-AF65-F5344CB8AC3E}">
        <p14:creationId xmlns:p14="http://schemas.microsoft.com/office/powerpoint/2010/main" val="195491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034510A-DB30-456D-9F45-F70101243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pic>
        <p:nvPicPr>
          <p:cNvPr id="54" name="Picture 53">
            <a:extLst>
              <a:ext uri="{FF2B5EF4-FFF2-40B4-BE49-F238E27FC236}">
                <a16:creationId xmlns:a16="http://schemas.microsoft.com/office/drawing/2014/main" id="{D9E3E4AB-D495-4E09-86D0-3C3F1CD33C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srcRect t="2769" b="-2769"/>
          <a:stretch/>
        </p:blipFill>
        <p:spPr>
          <a:xfrm>
            <a:off x="0" y="6135624"/>
            <a:ext cx="12192000" cy="742950"/>
          </a:xfrm>
          <a:prstGeom prst="rect">
            <a:avLst/>
          </a:prstGeom>
        </p:spPr>
      </p:pic>
      <p:cxnSp>
        <p:nvCxnSpPr>
          <p:cNvPr id="56" name="Straight Connector 55">
            <a:extLst>
              <a:ext uri="{FF2B5EF4-FFF2-40B4-BE49-F238E27FC236}">
                <a16:creationId xmlns:a16="http://schemas.microsoft.com/office/drawing/2014/main" id="{59D48945-BEE9-473E-9443-A1CE317E2D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DD6752A-2411-44BF-8C92-DF55B95F3A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7" name="Picture 6" descr="A yellow brick floor with a spiral pattern&#10;&#10;AI-generated content may be incorrect.">
            <a:extLst>
              <a:ext uri="{FF2B5EF4-FFF2-40B4-BE49-F238E27FC236}">
                <a16:creationId xmlns:a16="http://schemas.microsoft.com/office/drawing/2014/main" id="{4E19C66C-3E55-FD44-8467-2EBB6C274692}"/>
              </a:ext>
            </a:extLst>
          </p:cNvPr>
          <p:cNvPicPr>
            <a:picLocks noChangeAspect="1"/>
          </p:cNvPicPr>
          <p:nvPr/>
        </p:nvPicPr>
        <p:blipFill>
          <a:blip r:embed="rId3">
            <a:extLst>
              <a:ext uri="{837473B0-CC2E-450A-ABE3-18F120FF3D39}">
                <a1611:picAttrSrcUrl xmlns:a1611="http://schemas.microsoft.com/office/drawing/2016/11/main" r:id="rId4"/>
              </a:ext>
            </a:extLst>
          </a:blip>
          <a:srcRect l="9091" t="4753" b="27063"/>
          <a:stretch/>
        </p:blipFill>
        <p:spPr>
          <a:xfrm>
            <a:off x="2" y="10"/>
            <a:ext cx="12191695" cy="6857990"/>
          </a:xfrm>
          <a:prstGeom prst="rect">
            <a:avLst/>
          </a:prstGeom>
        </p:spPr>
      </p:pic>
      <p:sp>
        <p:nvSpPr>
          <p:cNvPr id="60" name="Rectangle 59">
            <a:extLst>
              <a:ext uri="{FF2B5EF4-FFF2-40B4-BE49-F238E27FC236}">
                <a16:creationId xmlns:a16="http://schemas.microsoft.com/office/drawing/2014/main" id="{C562DE78-580F-4E33-8E0C-A3C187D3B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374BD7B8-617C-4F22-6C76-1571EE95B124}"/>
              </a:ext>
            </a:extLst>
          </p:cNvPr>
          <p:cNvSpPr>
            <a:spLocks noGrp="1"/>
          </p:cNvSpPr>
          <p:nvPr>
            <p:ph type="title"/>
          </p:nvPr>
        </p:nvSpPr>
        <p:spPr>
          <a:xfrm>
            <a:off x="4065511" y="3236470"/>
            <a:ext cx="6726267" cy="1252601"/>
          </a:xfrm>
        </p:spPr>
        <p:txBody>
          <a:bodyPr vert="horz" lIns="91440" tIns="45720" rIns="91440" bIns="0" rtlCol="0" anchor="b">
            <a:normAutofit/>
          </a:bodyPr>
          <a:lstStyle/>
          <a:p>
            <a:r>
              <a:rPr lang="en-US" sz="4000" b="1" dirty="0">
                <a:solidFill>
                  <a:srgbClr val="FFFFFE"/>
                </a:solidFill>
                <a:latin typeface="Garamond" panose="02020404030301010803" pitchFamily="18" charset="0"/>
                <a:ea typeface="Calibri" panose="020F0502020204030204" pitchFamily="34" charset="0"/>
                <a:cs typeface="Calibri" panose="020F0502020204030204" pitchFamily="34" charset="0"/>
              </a:rPr>
              <a:t>PASSAGE OF SAPHE 2.0</a:t>
            </a:r>
          </a:p>
        </p:txBody>
      </p:sp>
      <p:sp>
        <p:nvSpPr>
          <p:cNvPr id="3" name="Content Placeholder 2">
            <a:extLst>
              <a:ext uri="{FF2B5EF4-FFF2-40B4-BE49-F238E27FC236}">
                <a16:creationId xmlns:a16="http://schemas.microsoft.com/office/drawing/2014/main" id="{1462DF1C-A849-8C6F-0E8C-FBBD5CC6A158}"/>
              </a:ext>
            </a:extLst>
          </p:cNvPr>
          <p:cNvSpPr>
            <a:spLocks noGrp="1"/>
          </p:cNvSpPr>
          <p:nvPr>
            <p:ph idx="1"/>
          </p:nvPr>
        </p:nvSpPr>
        <p:spPr>
          <a:xfrm>
            <a:off x="4065512" y="4669144"/>
            <a:ext cx="6726266" cy="716529"/>
          </a:xfrm>
        </p:spPr>
        <p:txBody>
          <a:bodyPr vert="horz" lIns="91440" tIns="91440" rIns="91440" bIns="91440" rtlCol="0">
            <a:noAutofit/>
          </a:bodyPr>
          <a:lstStyle/>
          <a:p>
            <a:pPr marL="0" indent="0">
              <a:buNone/>
            </a:pPr>
            <a:r>
              <a:rPr lang="en-US" sz="3200" b="1" cap="all" dirty="0">
                <a:solidFill>
                  <a:srgbClr val="FFFFFE"/>
                </a:solidFill>
                <a:latin typeface="Garamond" panose="02020404030301010803" pitchFamily="18" charset="0"/>
                <a:ea typeface="Calibri" panose="020F0502020204030204" pitchFamily="34" charset="0"/>
                <a:cs typeface="Calibri" panose="020F0502020204030204" pitchFamily="34" charset="0"/>
              </a:rPr>
              <a:t>Not a yellow brick road</a:t>
            </a:r>
          </a:p>
        </p:txBody>
      </p:sp>
      <p:cxnSp>
        <p:nvCxnSpPr>
          <p:cNvPr id="62" name="Straight Connector 61">
            <a:extLst>
              <a:ext uri="{FF2B5EF4-FFF2-40B4-BE49-F238E27FC236}">
                <a16:creationId xmlns:a16="http://schemas.microsoft.com/office/drawing/2014/main" id="{9EEC4E69-7E75-4FC0-8AC7-FCEEEC43F2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48548" y="3235780"/>
            <a:ext cx="0" cy="1253291"/>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587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AA4018-2914-4D90-8886-0DA99FFE3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8A34EEB9-3C33-39F4-3A36-74F0EFFFCFBB}"/>
              </a:ext>
            </a:extLst>
          </p:cNvPr>
          <p:cNvSpPr>
            <a:spLocks noGrp="1"/>
          </p:cNvSpPr>
          <p:nvPr>
            <p:ph type="title"/>
          </p:nvPr>
        </p:nvSpPr>
        <p:spPr>
          <a:xfrm>
            <a:off x="1534696" y="804520"/>
            <a:ext cx="5467239" cy="1049235"/>
          </a:xfrm>
        </p:spPr>
        <p:txBody>
          <a:bodyPr>
            <a:noAutofit/>
          </a:bodyPr>
          <a:lstStyle/>
          <a:p>
            <a:r>
              <a:rPr lang="en-US" sz="4000" b="1" dirty="0">
                <a:latin typeface="Garamond" panose="02020404030301010803" pitchFamily="18" charset="0"/>
                <a:ea typeface="Calibri" panose="020F0502020204030204" pitchFamily="34" charset="0"/>
                <a:cs typeface="Calibri" panose="020F0502020204030204" pitchFamily="34" charset="0"/>
              </a:rPr>
              <a:t>Rather a long, bumpy, and uncertain road</a:t>
            </a:r>
          </a:p>
        </p:txBody>
      </p:sp>
      <p:cxnSp>
        <p:nvCxnSpPr>
          <p:cNvPr id="14" name="Straight Connector 13">
            <a:extLst>
              <a:ext uri="{FF2B5EF4-FFF2-40B4-BE49-F238E27FC236}">
                <a16:creationId xmlns:a16="http://schemas.microsoft.com/office/drawing/2014/main" id="{A2917FF5-8752-47FC-84B5-2A0C9D74D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02DA6EE2-4812-4B35-9FB0-E136A2CAF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3" name="Content Placeholder 2">
            <a:extLst>
              <a:ext uri="{FF2B5EF4-FFF2-40B4-BE49-F238E27FC236}">
                <a16:creationId xmlns:a16="http://schemas.microsoft.com/office/drawing/2014/main" id="{C29C7A20-C08C-C3A7-562B-050C9EA54AE6}"/>
              </a:ext>
            </a:extLst>
          </p:cNvPr>
          <p:cNvSpPr>
            <a:spLocks noGrp="1"/>
          </p:cNvSpPr>
          <p:nvPr>
            <p:ph idx="1"/>
          </p:nvPr>
        </p:nvSpPr>
        <p:spPr>
          <a:xfrm>
            <a:off x="168096" y="2015732"/>
            <a:ext cx="6833840" cy="4118829"/>
          </a:xfrm>
        </p:spPr>
        <p:txBody>
          <a:bodyPr>
            <a:noAutofit/>
          </a:bodyPr>
          <a:lstStyle/>
          <a:p>
            <a:r>
              <a:rPr lang="en-US" sz="2400" dirty="0">
                <a:latin typeface="Garamond" panose="02020404030301010803" pitchFamily="18" charset="0"/>
                <a:ea typeface="Calibri" panose="020F0502020204030204" pitchFamily="34" charset="0"/>
                <a:cs typeface="Calibri" panose="020F0502020204030204" pitchFamily="34" charset="0"/>
              </a:rPr>
              <a:t>2021 – 2022 legislative session:</a:t>
            </a:r>
          </a:p>
          <a:p>
            <a:pPr lvl="1"/>
            <a:r>
              <a:rPr lang="en-US" sz="2400" dirty="0">
                <a:latin typeface="Garamond" panose="02020404030301010803" pitchFamily="18" charset="0"/>
                <a:ea typeface="Calibri" panose="020F0502020204030204" pitchFamily="34" charset="0"/>
                <a:cs typeface="Calibri" panose="020F0502020204030204" pitchFamily="34" charset="0"/>
              </a:rPr>
              <a:t>Legislature held numerous public hearings.</a:t>
            </a:r>
          </a:p>
          <a:p>
            <a:pPr lvl="1"/>
            <a:r>
              <a:rPr lang="en-US" sz="2400" dirty="0">
                <a:latin typeface="Garamond" panose="02020404030301010803" pitchFamily="18" charset="0"/>
                <a:ea typeface="Calibri" panose="020F0502020204030204" pitchFamily="34" charset="0"/>
                <a:cs typeface="Calibri" panose="020F0502020204030204" pitchFamily="34" charset="0"/>
              </a:rPr>
              <a:t>Subject of many State House rallies.</a:t>
            </a:r>
          </a:p>
          <a:p>
            <a:pPr lvl="1"/>
            <a:r>
              <a:rPr lang="en-US" sz="2400" dirty="0">
                <a:latin typeface="Garamond" panose="02020404030301010803" pitchFamily="18" charset="0"/>
                <a:ea typeface="Calibri" panose="020F0502020204030204" pitchFamily="34" charset="0"/>
                <a:cs typeface="Calibri" panose="020F0502020204030204" pitchFamily="34" charset="0"/>
              </a:rPr>
              <a:t>Massive educational component for Legislators and others.</a:t>
            </a:r>
          </a:p>
          <a:p>
            <a:pPr lvl="1"/>
            <a:r>
              <a:rPr lang="en-US" sz="2400" dirty="0">
                <a:latin typeface="Garamond" panose="02020404030301010803" pitchFamily="18" charset="0"/>
                <a:ea typeface="Calibri" panose="020F0502020204030204" pitchFamily="34" charset="0"/>
                <a:cs typeface="Calibri" panose="020F0502020204030204" pitchFamily="34" charset="0"/>
              </a:rPr>
              <a:t>Passed unanimously on last day of session by House and Senate.</a:t>
            </a:r>
          </a:p>
          <a:p>
            <a:pPr lvl="1"/>
            <a:r>
              <a:rPr lang="en-US" sz="2400" dirty="0">
                <a:latin typeface="Garamond" panose="02020404030301010803" pitchFamily="18" charset="0"/>
                <a:ea typeface="Calibri" panose="020F0502020204030204" pitchFamily="34" charset="0"/>
                <a:cs typeface="Calibri" panose="020F0502020204030204" pitchFamily="34" charset="0"/>
              </a:rPr>
              <a:t>Sent to Governor Baker’s desk for his signature.</a:t>
            </a:r>
          </a:p>
        </p:txBody>
      </p:sp>
      <p:pic>
        <p:nvPicPr>
          <p:cNvPr id="6" name="Picture 5" descr="A close-up of a broken stone steps">
            <a:extLst>
              <a:ext uri="{FF2B5EF4-FFF2-40B4-BE49-F238E27FC236}">
                <a16:creationId xmlns:a16="http://schemas.microsoft.com/office/drawing/2014/main" id="{C1548196-6E89-6876-044C-A0D4081575B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49741" y="481109"/>
            <a:ext cx="3322541" cy="2491906"/>
          </a:xfrm>
          <a:prstGeom prst="rect">
            <a:avLst/>
          </a:prstGeom>
        </p:spPr>
      </p:pic>
      <p:pic>
        <p:nvPicPr>
          <p:cNvPr id="4" name="Picture 3" descr="Text&#10;&#10;Description automatically generated">
            <a:extLst>
              <a:ext uri="{FF2B5EF4-FFF2-40B4-BE49-F238E27FC236}">
                <a16:creationId xmlns:a16="http://schemas.microsoft.com/office/drawing/2014/main" id="{59D96CA5-00F5-3A62-2C40-89BDF63AC5D5}"/>
              </a:ext>
            </a:extLst>
          </p:cNvPr>
          <p:cNvPicPr>
            <a:picLocks noChangeAspect="1"/>
          </p:cNvPicPr>
          <p:nvPr/>
        </p:nvPicPr>
        <p:blipFill>
          <a:blip r:embed="rId4"/>
          <a:stretch>
            <a:fillRect/>
          </a:stretch>
        </p:blipFill>
        <p:spPr>
          <a:xfrm>
            <a:off x="7473594" y="3605127"/>
            <a:ext cx="4074836" cy="1558625"/>
          </a:xfrm>
          <a:prstGeom prst="rect">
            <a:avLst/>
          </a:prstGeom>
        </p:spPr>
      </p:pic>
      <p:pic>
        <p:nvPicPr>
          <p:cNvPr id="18" name="Picture 17">
            <a:extLst>
              <a:ext uri="{FF2B5EF4-FFF2-40B4-BE49-F238E27FC236}">
                <a16:creationId xmlns:a16="http://schemas.microsoft.com/office/drawing/2014/main" id="{F9F768EB-5D72-40A3-8506-CD3323B159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srcRect t="2769" b="-2769"/>
          <a:stretch/>
        </p:blipFill>
        <p:spPr>
          <a:xfrm>
            <a:off x="0" y="6135624"/>
            <a:ext cx="12192000" cy="742950"/>
          </a:xfrm>
          <a:prstGeom prst="rect">
            <a:avLst/>
          </a:prstGeom>
        </p:spPr>
      </p:pic>
      <p:cxnSp>
        <p:nvCxnSpPr>
          <p:cNvPr id="20" name="Straight Connector 19">
            <a:extLst>
              <a:ext uri="{FF2B5EF4-FFF2-40B4-BE49-F238E27FC236}">
                <a16:creationId xmlns:a16="http://schemas.microsoft.com/office/drawing/2014/main" id="{930C812C-EB02-4B75-90CA-3DA4F0F468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08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F76D-A0D2-8179-168C-8025D377329E}"/>
              </a:ext>
            </a:extLst>
          </p:cNvPr>
          <p:cNvSpPr>
            <a:spLocks noGrp="1"/>
          </p:cNvSpPr>
          <p:nvPr>
            <p:ph type="title"/>
          </p:nvPr>
        </p:nvSpPr>
        <p:spPr>
          <a:xfrm>
            <a:off x="768096" y="667512"/>
            <a:ext cx="3291840" cy="5513832"/>
          </a:xfrm>
        </p:spPr>
        <p:txBody>
          <a:bodyPr/>
          <a:lstStyle/>
          <a:p>
            <a:r>
              <a:rPr lang="en-US" sz="4000" b="1" dirty="0">
                <a:latin typeface="Garamond" panose="02020404030301010803" pitchFamily="18" charset="0"/>
              </a:rPr>
              <a:t>Disclaimer</a:t>
            </a:r>
            <a:endParaRPr lang="en-US" b="1" dirty="0"/>
          </a:p>
        </p:txBody>
      </p:sp>
      <p:sp>
        <p:nvSpPr>
          <p:cNvPr id="3" name="Content Placeholder 2">
            <a:extLst>
              <a:ext uri="{FF2B5EF4-FFF2-40B4-BE49-F238E27FC236}">
                <a16:creationId xmlns:a16="http://schemas.microsoft.com/office/drawing/2014/main" id="{B16F5ACA-5B20-DED2-F6EA-E50B5B17F3AE}"/>
              </a:ext>
            </a:extLst>
          </p:cNvPr>
          <p:cNvSpPr>
            <a:spLocks noGrp="1"/>
          </p:cNvSpPr>
          <p:nvPr>
            <p:ph idx="1"/>
          </p:nvPr>
        </p:nvSpPr>
        <p:spPr>
          <a:xfrm>
            <a:off x="5239512" y="667512"/>
            <a:ext cx="4105656" cy="5568696"/>
          </a:xfrm>
        </p:spPr>
        <p:txBody>
          <a:bodyPr/>
          <a:lstStyle/>
          <a:p>
            <a:r>
              <a:rPr lang="en-US" dirty="0">
                <a:latin typeface="Garamond" panose="02020404030301010803" pitchFamily="18" charset="0"/>
              </a:rPr>
              <a:t>This information is provided for educational purposes only and is not to be construed as legal advice.</a:t>
            </a:r>
          </a:p>
          <a:p>
            <a:r>
              <a:rPr lang="en-US" dirty="0">
                <a:latin typeface="Garamond" panose="02020404030301010803" pitchFamily="18" charset="0"/>
              </a:rPr>
              <a:t>MAHB does not enter into attorney client relationships.</a:t>
            </a:r>
          </a:p>
        </p:txBody>
      </p:sp>
      <p:sp>
        <p:nvSpPr>
          <p:cNvPr id="5" name="Slide Number Placeholder 4">
            <a:extLst>
              <a:ext uri="{FF2B5EF4-FFF2-40B4-BE49-F238E27FC236}">
                <a16:creationId xmlns:a16="http://schemas.microsoft.com/office/drawing/2014/main" id="{269330A5-9701-4D21-4CCC-742D1F9B425E}"/>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a:t>
            </a:fld>
            <a:endParaRPr lang="en-US" dirty="0"/>
          </a:p>
        </p:txBody>
      </p:sp>
      <p:pic>
        <p:nvPicPr>
          <p:cNvPr id="6" name="Picture 5" descr="A black and white logo&#10;&#10;AI-generated content may be incorrect.">
            <a:extLst>
              <a:ext uri="{FF2B5EF4-FFF2-40B4-BE49-F238E27FC236}">
                <a16:creationId xmlns:a16="http://schemas.microsoft.com/office/drawing/2014/main" id="{64F24326-67AC-D200-1343-725036527744}"/>
              </a:ext>
            </a:extLst>
          </p:cNvPr>
          <p:cNvPicPr>
            <a:picLocks noChangeAspect="1"/>
          </p:cNvPicPr>
          <p:nvPr/>
        </p:nvPicPr>
        <p:blipFill>
          <a:blip r:embed="rId2"/>
          <a:stretch>
            <a:fillRect/>
          </a:stretch>
        </p:blipFill>
        <p:spPr>
          <a:xfrm>
            <a:off x="967650" y="5237629"/>
            <a:ext cx="2892731" cy="1046543"/>
          </a:xfrm>
          <a:prstGeom prst="rect">
            <a:avLst/>
          </a:prstGeom>
        </p:spPr>
      </p:pic>
    </p:spTree>
    <p:extLst>
      <p:ext uri="{BB962C8B-B14F-4D97-AF65-F5344CB8AC3E}">
        <p14:creationId xmlns:p14="http://schemas.microsoft.com/office/powerpoint/2010/main" val="85220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A6667A-4D96-43DD-B751-9148E9E2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2" name="Title 1">
            <a:extLst>
              <a:ext uri="{FF2B5EF4-FFF2-40B4-BE49-F238E27FC236}">
                <a16:creationId xmlns:a16="http://schemas.microsoft.com/office/drawing/2014/main" id="{9FA612F9-0FC6-DE07-177B-94D34259FCC7}"/>
              </a:ext>
            </a:extLst>
          </p:cNvPr>
          <p:cNvSpPr>
            <a:spLocks noGrp="1"/>
          </p:cNvSpPr>
          <p:nvPr>
            <p:ph type="title"/>
          </p:nvPr>
        </p:nvSpPr>
        <p:spPr>
          <a:xfrm>
            <a:off x="1534696" y="798973"/>
            <a:ext cx="5467239" cy="1049235"/>
          </a:xfrm>
        </p:spPr>
        <p:txBody>
          <a:bodyPr>
            <a:normAutofit/>
          </a:bodyPr>
          <a:lstStyle/>
          <a:p>
            <a:r>
              <a:rPr lang="en-US" sz="4000" b="1" dirty="0">
                <a:latin typeface="Garamond" panose="02020404030301010803" pitchFamily="18" charset="0"/>
                <a:ea typeface="Calibri" panose="020F0502020204030204" pitchFamily="34" charset="0"/>
                <a:cs typeface="Calibri" panose="020F0502020204030204" pitchFamily="34" charset="0"/>
              </a:rPr>
              <a:t>BUT</a:t>
            </a:r>
          </a:p>
        </p:txBody>
      </p:sp>
      <p:cxnSp>
        <p:nvCxnSpPr>
          <p:cNvPr id="16" name="Straight Connector 15">
            <a:extLst>
              <a:ext uri="{FF2B5EF4-FFF2-40B4-BE49-F238E27FC236}">
                <a16:creationId xmlns:a16="http://schemas.microsoft.com/office/drawing/2014/main" id="{37407F98-9989-4161-8760-59CB100E13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AEFBD590-7D64-4B04-9FCD-3B817DF01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9" name="Content Placeholder 8">
            <a:extLst>
              <a:ext uri="{FF2B5EF4-FFF2-40B4-BE49-F238E27FC236}">
                <a16:creationId xmlns:a16="http://schemas.microsoft.com/office/drawing/2014/main" id="{46E6AE9C-BEDB-1AF4-B0B9-4EE54F97DDE4}"/>
              </a:ext>
            </a:extLst>
          </p:cNvPr>
          <p:cNvSpPr>
            <a:spLocks noGrp="1"/>
          </p:cNvSpPr>
          <p:nvPr>
            <p:ph idx="1"/>
          </p:nvPr>
        </p:nvSpPr>
        <p:spPr>
          <a:xfrm>
            <a:off x="1534696" y="2015732"/>
            <a:ext cx="5467239" cy="3450613"/>
          </a:xfrm>
        </p:spPr>
        <p:txBody>
          <a:bodyPr>
            <a:normAutofit/>
          </a:bodyPr>
          <a:lstStyle/>
          <a:p>
            <a:r>
              <a:rPr lang="en-US" sz="2400" dirty="0">
                <a:latin typeface="Garamond" panose="02020404030301010803" pitchFamily="18" charset="0"/>
                <a:ea typeface="Calibri" panose="020F0502020204030204" pitchFamily="34" charset="0"/>
                <a:cs typeface="Calibri" panose="020F0502020204030204" pitchFamily="34" charset="0"/>
              </a:rPr>
              <a:t>Governor Baker sent it back with an amendment that would have made the law optional for cities and towns.</a:t>
            </a:r>
          </a:p>
          <a:p>
            <a:r>
              <a:rPr lang="en-US" sz="2400" dirty="0">
                <a:latin typeface="Garamond" panose="02020404030301010803" pitchFamily="18" charset="0"/>
                <a:ea typeface="Calibri" panose="020F0502020204030204" pitchFamily="34" charset="0"/>
                <a:cs typeface="Calibri" panose="020F0502020204030204" pitchFamily="34" charset="0"/>
              </a:rPr>
              <a:t>Would have defeated purpose of law.</a:t>
            </a:r>
          </a:p>
          <a:p>
            <a:r>
              <a:rPr lang="en-US" sz="2400" dirty="0">
                <a:latin typeface="Garamond" panose="02020404030301010803" pitchFamily="18" charset="0"/>
                <a:ea typeface="Calibri" panose="020F0502020204030204" pitchFamily="34" charset="0"/>
                <a:cs typeface="Calibri" panose="020F0502020204030204" pitchFamily="34" charset="0"/>
              </a:rPr>
              <a:t>MMA?</a:t>
            </a:r>
          </a:p>
        </p:txBody>
      </p:sp>
      <p:grpSp>
        <p:nvGrpSpPr>
          <p:cNvPr id="20" name="Group 19">
            <a:extLst>
              <a:ext uri="{FF2B5EF4-FFF2-40B4-BE49-F238E27FC236}">
                <a16:creationId xmlns:a16="http://schemas.microsoft.com/office/drawing/2014/main" id="{B714868C-C786-4A19-9634-7E254CDEF9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21" name="Rectangle 20">
              <a:extLst>
                <a:ext uri="{FF2B5EF4-FFF2-40B4-BE49-F238E27FC236}">
                  <a16:creationId xmlns:a16="http://schemas.microsoft.com/office/drawing/2014/main" id="{EE4B9CE0-E4E3-4C2C-8503-08B2F7C12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
          <p:nvSpPr>
            <p:cNvPr id="22" name="Rectangle 21">
              <a:extLst>
                <a:ext uri="{FF2B5EF4-FFF2-40B4-BE49-F238E27FC236}">
                  <a16:creationId xmlns:a16="http://schemas.microsoft.com/office/drawing/2014/main" id="{934E7AEE-772A-4CC5-B54F-90C3ED61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grpSp>
      <p:sp>
        <p:nvSpPr>
          <p:cNvPr id="24" name="Rectangle 23">
            <a:extLst>
              <a:ext uri="{FF2B5EF4-FFF2-40B4-BE49-F238E27FC236}">
                <a16:creationId xmlns:a16="http://schemas.microsoft.com/office/drawing/2014/main" id="{EEC4378F-1C7E-406F-B079-3E407167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3870" y="976036"/>
            <a:ext cx="3122340" cy="4138331"/>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pic>
        <p:nvPicPr>
          <p:cNvPr id="5" name="Content Placeholder 4" descr="A person flying on a broom&#10;&#10;AI-generated content may be incorrect.">
            <a:extLst>
              <a:ext uri="{FF2B5EF4-FFF2-40B4-BE49-F238E27FC236}">
                <a16:creationId xmlns:a16="http://schemas.microsoft.com/office/drawing/2014/main" id="{0038E253-C2FB-C7A6-F130-C470F94092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16373" y="1751665"/>
            <a:ext cx="2799103" cy="2595531"/>
          </a:xfrm>
          <a:prstGeom prst="rect">
            <a:avLst/>
          </a:prstGeom>
        </p:spPr>
      </p:pic>
      <p:pic>
        <p:nvPicPr>
          <p:cNvPr id="26" name="Picture 25">
            <a:extLst>
              <a:ext uri="{FF2B5EF4-FFF2-40B4-BE49-F238E27FC236}">
                <a16:creationId xmlns:a16="http://schemas.microsoft.com/office/drawing/2014/main" id="{53C3DC53-9A76-405B-8E26-288104344C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srcRect t="2769" b="-2769"/>
          <a:stretch/>
        </p:blipFill>
        <p:spPr>
          <a:xfrm>
            <a:off x="0" y="6135624"/>
            <a:ext cx="12192000" cy="742950"/>
          </a:xfrm>
          <a:prstGeom prst="rect">
            <a:avLst/>
          </a:prstGeom>
        </p:spPr>
      </p:pic>
      <p:cxnSp>
        <p:nvCxnSpPr>
          <p:cNvPr id="28" name="Straight Connector 27">
            <a:extLst>
              <a:ext uri="{FF2B5EF4-FFF2-40B4-BE49-F238E27FC236}">
                <a16:creationId xmlns:a16="http://schemas.microsoft.com/office/drawing/2014/main" id="{01D6852A-228F-4B9A-A8F8-3617243673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084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70B2-3FB3-D6BE-0141-735836B6E074}"/>
              </a:ext>
            </a:extLst>
          </p:cNvPr>
          <p:cNvSpPr>
            <a:spLocks noGrp="1"/>
          </p:cNvSpPr>
          <p:nvPr>
            <p:ph type="title"/>
          </p:nvPr>
        </p:nvSpPr>
        <p:spPr>
          <a:xfrm>
            <a:off x="1534696" y="2076656"/>
            <a:ext cx="3188978" cy="1651938"/>
          </a:xfrm>
        </p:spPr>
        <p:txBody>
          <a:bodyPr>
            <a:noAutofit/>
          </a:bodyPr>
          <a:lstStyle/>
          <a:p>
            <a:r>
              <a:rPr lang="en-US" sz="4000" b="1" dirty="0">
                <a:latin typeface="Garamond" panose="02020404030301010803" pitchFamily="18" charset="0"/>
                <a:ea typeface="Calibri" panose="020F0502020204030204" pitchFamily="34" charset="0"/>
                <a:cs typeface="Calibri" panose="020F0502020204030204" pitchFamily="34" charset="0"/>
              </a:rPr>
              <a:t>Coalition for Local Public Health (CLPH)</a:t>
            </a:r>
          </a:p>
        </p:txBody>
      </p:sp>
      <p:sp>
        <p:nvSpPr>
          <p:cNvPr id="3" name="Content Placeholder 2">
            <a:extLst>
              <a:ext uri="{FF2B5EF4-FFF2-40B4-BE49-F238E27FC236}">
                <a16:creationId xmlns:a16="http://schemas.microsoft.com/office/drawing/2014/main" id="{F155088F-7E59-9B36-DE34-04CFA1368D49}"/>
              </a:ext>
            </a:extLst>
          </p:cNvPr>
          <p:cNvSpPr>
            <a:spLocks noGrp="1"/>
          </p:cNvSpPr>
          <p:nvPr>
            <p:ph idx="1"/>
          </p:nvPr>
        </p:nvSpPr>
        <p:spPr>
          <a:xfrm>
            <a:off x="4511492" y="804518"/>
            <a:ext cx="6543362" cy="4486899"/>
          </a:xfrm>
        </p:spPr>
        <p:txBody>
          <a:bodyPr>
            <a:normAutofit/>
          </a:bodyPr>
          <a:lstStyle/>
          <a:p>
            <a:pPr>
              <a:lnSpc>
                <a:spcPct val="110000"/>
              </a:lnSpc>
            </a:pPr>
            <a:r>
              <a:rPr lang="en-US" sz="2800" dirty="0">
                <a:latin typeface="Garamond" panose="02020404030301010803" pitchFamily="18" charset="0"/>
                <a:ea typeface="Calibri" panose="020F0502020204030204" pitchFamily="34" charset="0"/>
                <a:cs typeface="Calibri" panose="020F0502020204030204" pitchFamily="34" charset="0"/>
              </a:rPr>
              <a:t>2023 – 2024 legislative session</a:t>
            </a:r>
          </a:p>
          <a:p>
            <a:pPr lvl="1">
              <a:lnSpc>
                <a:spcPct val="110000"/>
              </a:lnSpc>
            </a:pPr>
            <a:r>
              <a:rPr lang="en-US" sz="2400" dirty="0">
                <a:latin typeface="Garamond" panose="02020404030301010803" pitchFamily="18" charset="0"/>
                <a:ea typeface="Calibri" panose="020F0502020204030204" pitchFamily="34" charset="0"/>
                <a:cs typeface="Calibri" panose="020F0502020204030204" pitchFamily="34" charset="0"/>
              </a:rPr>
              <a:t>Worked with legislative champions’ staff to amend language confirming that the law was SUBJECT TO APPROPRIATION. </a:t>
            </a:r>
          </a:p>
          <a:p>
            <a:pPr lvl="1">
              <a:lnSpc>
                <a:spcPct val="110000"/>
              </a:lnSpc>
            </a:pPr>
            <a:r>
              <a:rPr lang="en-US" sz="2400" dirty="0">
                <a:latin typeface="Garamond" panose="02020404030301010803" pitchFamily="18" charset="0"/>
                <a:ea typeface="Calibri" panose="020F0502020204030204" pitchFamily="34" charset="0"/>
                <a:cs typeface="Calibri" panose="020F0502020204030204" pitchFamily="34" charset="0"/>
              </a:rPr>
              <a:t>Mass. Municipal Assoc. claimed it was an unfunded mandate.</a:t>
            </a:r>
          </a:p>
          <a:p>
            <a:pPr lvl="1">
              <a:lnSpc>
                <a:spcPct val="110000"/>
              </a:lnSpc>
            </a:pPr>
            <a:r>
              <a:rPr lang="en-US" sz="2400" dirty="0">
                <a:latin typeface="Garamond" panose="02020404030301010803" pitchFamily="18" charset="0"/>
                <a:ea typeface="Calibri" panose="020F0502020204030204" pitchFamily="34" charset="0"/>
                <a:cs typeface="Calibri" panose="020F0502020204030204" pitchFamily="34" charset="0"/>
              </a:rPr>
              <a:t>Dragged on through entire session.</a:t>
            </a:r>
          </a:p>
          <a:p>
            <a:pPr lvl="2">
              <a:lnSpc>
                <a:spcPct val="110000"/>
              </a:lnSpc>
            </a:pPr>
            <a:r>
              <a:rPr lang="en-US" sz="2400" dirty="0">
                <a:latin typeface="Garamond" panose="02020404030301010803" pitchFamily="18" charset="0"/>
                <a:ea typeface="Calibri" panose="020F0502020204030204" pitchFamily="34" charset="0"/>
                <a:cs typeface="Calibri" panose="020F0502020204030204" pitchFamily="34" charset="0"/>
              </a:rPr>
              <a:t>Many ups and downs throughout</a:t>
            </a:r>
          </a:p>
          <a:p>
            <a:pPr lvl="1">
              <a:lnSpc>
                <a:spcPct val="110000"/>
              </a:lnSpc>
            </a:pPr>
            <a:r>
              <a:rPr lang="en-US" sz="2400" dirty="0">
                <a:latin typeface="Garamond" panose="02020404030301010803" pitchFamily="18" charset="0"/>
                <a:ea typeface="Calibri" panose="020F0502020204030204" pitchFamily="34" charset="0"/>
                <a:cs typeface="Calibri" panose="020F0502020204030204" pitchFamily="34" charset="0"/>
              </a:rPr>
              <a:t>Signed by Governor at very end of session as part of the Economic Development Act.</a:t>
            </a:r>
          </a:p>
        </p:txBody>
      </p:sp>
      <p:pic>
        <p:nvPicPr>
          <p:cNvPr id="4" name="Picture 3" descr="Text&#10;&#10;Description automatically generated">
            <a:extLst>
              <a:ext uri="{FF2B5EF4-FFF2-40B4-BE49-F238E27FC236}">
                <a16:creationId xmlns:a16="http://schemas.microsoft.com/office/drawing/2014/main" id="{FF36D129-8642-1BB6-AA69-9341E66B3A01}"/>
              </a:ext>
            </a:extLst>
          </p:cNvPr>
          <p:cNvPicPr>
            <a:picLocks noChangeAspect="1"/>
          </p:cNvPicPr>
          <p:nvPr/>
        </p:nvPicPr>
        <p:blipFill>
          <a:blip r:embed="rId3"/>
          <a:stretch>
            <a:fillRect/>
          </a:stretch>
        </p:blipFill>
        <p:spPr>
          <a:xfrm>
            <a:off x="948017" y="4615668"/>
            <a:ext cx="3488731" cy="1351498"/>
          </a:xfrm>
          <a:prstGeom prst="rect">
            <a:avLst/>
          </a:prstGeom>
        </p:spPr>
      </p:pic>
    </p:spTree>
    <p:extLst>
      <p:ext uri="{BB962C8B-B14F-4D97-AF65-F5344CB8AC3E}">
        <p14:creationId xmlns:p14="http://schemas.microsoft.com/office/powerpoint/2010/main" val="1638820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E0D7-11F7-7B13-071E-EC65F461547D}"/>
              </a:ext>
            </a:extLst>
          </p:cNvPr>
          <p:cNvSpPr>
            <a:spLocks noGrp="1"/>
          </p:cNvSpPr>
          <p:nvPr>
            <p:ph type="title"/>
          </p:nvPr>
        </p:nvSpPr>
        <p:spPr>
          <a:xfrm>
            <a:off x="1534696" y="804519"/>
            <a:ext cx="9931590" cy="1049235"/>
          </a:xfrm>
        </p:spPr>
        <p:txBody>
          <a:bodyPr>
            <a:normAutofit/>
          </a:bodyPr>
          <a:lstStyle/>
          <a:p>
            <a:r>
              <a:rPr lang="en-US" sz="4000" b="1" dirty="0">
                <a:latin typeface="Garamond" panose="02020404030301010803" pitchFamily="18" charset="0"/>
                <a:ea typeface="Calibri" panose="020F0502020204030204" pitchFamily="34" charset="0"/>
                <a:cs typeface="Calibri" panose="020F0502020204030204" pitchFamily="34" charset="0"/>
              </a:rPr>
              <a:t>G.L. c. 111, </a:t>
            </a:r>
            <a:r>
              <a:rPr lang="en-US" sz="4000" b="1" dirty="0">
                <a:effectLst/>
                <a:latin typeface="Garamond" panose="02020404030301010803" pitchFamily="18" charset="0"/>
                <a:ea typeface="Calibri" panose="020F0502020204030204" pitchFamily="34" charset="0"/>
                <a:cs typeface="Calibri" panose="020F0502020204030204" pitchFamily="34" charset="0"/>
              </a:rPr>
              <a:t>§ 27D</a:t>
            </a:r>
            <a:endParaRPr lang="en-US" sz="4000" b="1" dirty="0">
              <a:latin typeface="Garamond" panose="02020404030301010803" pitchFamily="18"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FD42EA9-FADC-8FAD-B696-5AB316186009}"/>
              </a:ext>
            </a:extLst>
          </p:cNvPr>
          <p:cNvSpPr>
            <a:spLocks noGrp="1"/>
          </p:cNvSpPr>
          <p:nvPr>
            <p:ph idx="1"/>
          </p:nvPr>
        </p:nvSpPr>
        <p:spPr>
          <a:xfrm>
            <a:off x="1451579" y="2015732"/>
            <a:ext cx="9603275" cy="4037749"/>
          </a:xfrm>
        </p:spPr>
        <p:txBody>
          <a:bodyPr>
            <a:normAutofit/>
          </a:bodyPr>
          <a:lstStyle/>
          <a:p>
            <a:r>
              <a:rPr lang="en-US" sz="2400" dirty="0">
                <a:effectLst/>
                <a:latin typeface="Garamond" panose="02020404030301010803" pitchFamily="18" charset="0"/>
                <a:ea typeface="DengXian" panose="02010600030101010101" pitchFamily="2" charset="-122"/>
              </a:rPr>
              <a:t>An Act to Accelerate Equity &amp; Effectiveness of Our Local &amp; Regional Public Health System.</a:t>
            </a:r>
          </a:p>
          <a:p>
            <a:r>
              <a:rPr lang="en-US" sz="2400" dirty="0">
                <a:latin typeface="Garamond" panose="02020404030301010803" pitchFamily="18" charset="0"/>
                <a:ea typeface="DengXian" panose="02010600030101010101" pitchFamily="2" charset="-122"/>
              </a:rPr>
              <a:t>a/k/a </a:t>
            </a:r>
            <a:r>
              <a:rPr lang="en-US" sz="2400" dirty="0">
                <a:solidFill>
                  <a:srgbClr val="FF0000"/>
                </a:solidFill>
                <a:effectLst/>
                <a:latin typeface="Garamond" panose="02020404030301010803" pitchFamily="18" charset="0"/>
                <a:ea typeface="DengXian" panose="02010600030101010101" pitchFamily="2" charset="-122"/>
              </a:rPr>
              <a:t>S</a:t>
            </a:r>
            <a:r>
              <a:rPr lang="en-US" sz="2400" dirty="0">
                <a:effectLst/>
                <a:latin typeface="Garamond" panose="02020404030301010803" pitchFamily="18" charset="0"/>
                <a:ea typeface="DengXian" panose="02010600030101010101" pitchFamily="2" charset="-122"/>
              </a:rPr>
              <a:t>tatewide </a:t>
            </a:r>
            <a:r>
              <a:rPr lang="en-US" sz="2400" dirty="0">
                <a:solidFill>
                  <a:srgbClr val="FF0000"/>
                </a:solidFill>
                <a:effectLst/>
                <a:latin typeface="Garamond" panose="02020404030301010803" pitchFamily="18" charset="0"/>
                <a:ea typeface="DengXian" panose="02010600030101010101" pitchFamily="2" charset="-122"/>
              </a:rPr>
              <a:t>A</a:t>
            </a:r>
            <a:r>
              <a:rPr lang="en-US" sz="2400" dirty="0">
                <a:effectLst/>
                <a:latin typeface="Garamond" panose="02020404030301010803" pitchFamily="18" charset="0"/>
                <a:ea typeface="DengXian" panose="02010600030101010101" pitchFamily="2" charset="-122"/>
              </a:rPr>
              <a:t>ccelerated </a:t>
            </a:r>
            <a:r>
              <a:rPr lang="en-US" sz="2400" dirty="0">
                <a:solidFill>
                  <a:srgbClr val="FF0000"/>
                </a:solidFill>
                <a:effectLst/>
                <a:latin typeface="Garamond" panose="02020404030301010803" pitchFamily="18" charset="0"/>
                <a:ea typeface="DengXian" panose="02010600030101010101" pitchFamily="2" charset="-122"/>
              </a:rPr>
              <a:t>P</a:t>
            </a:r>
            <a:r>
              <a:rPr lang="en-US" sz="2400" dirty="0">
                <a:effectLst/>
                <a:latin typeface="Garamond" panose="02020404030301010803" pitchFamily="18" charset="0"/>
                <a:ea typeface="DengXian" panose="02010600030101010101" pitchFamily="2" charset="-122"/>
              </a:rPr>
              <a:t>ublic </a:t>
            </a:r>
            <a:r>
              <a:rPr lang="en-US" sz="2400" dirty="0">
                <a:solidFill>
                  <a:srgbClr val="FF0000"/>
                </a:solidFill>
                <a:effectLst/>
                <a:latin typeface="Garamond" panose="02020404030301010803" pitchFamily="18" charset="0"/>
                <a:ea typeface="DengXian" panose="02010600030101010101" pitchFamily="2" charset="-122"/>
              </a:rPr>
              <a:t>H</a:t>
            </a:r>
            <a:r>
              <a:rPr lang="en-US" sz="2400" dirty="0">
                <a:effectLst/>
                <a:latin typeface="Garamond" panose="02020404030301010803" pitchFamily="18" charset="0"/>
                <a:ea typeface="DengXian" panose="02010600030101010101" pitchFamily="2" charset="-122"/>
              </a:rPr>
              <a:t>ealth for </a:t>
            </a:r>
            <a:r>
              <a:rPr lang="en-US" sz="2400" dirty="0">
                <a:solidFill>
                  <a:srgbClr val="FF0000"/>
                </a:solidFill>
                <a:effectLst/>
                <a:latin typeface="Garamond" panose="02020404030301010803" pitchFamily="18" charset="0"/>
                <a:ea typeface="DengXian" panose="02010600030101010101" pitchFamily="2" charset="-122"/>
              </a:rPr>
              <a:t>E</a:t>
            </a:r>
            <a:r>
              <a:rPr lang="en-US" sz="2400" dirty="0">
                <a:effectLst/>
                <a:latin typeface="Garamond" panose="02020404030301010803" pitchFamily="18" charset="0"/>
                <a:ea typeface="DengXian" panose="02010600030101010101" pitchFamily="2" charset="-122"/>
              </a:rPr>
              <a:t>very Community Act or SAPHE 2.0.</a:t>
            </a:r>
            <a:r>
              <a:rPr lang="en-US" sz="2400" dirty="0">
                <a:effectLst/>
                <a:latin typeface="Garamond" panose="02020404030301010803" pitchFamily="18" charset="0"/>
              </a:rPr>
              <a:t> </a:t>
            </a:r>
          </a:p>
          <a:p>
            <a:r>
              <a:rPr lang="en-US" sz="2400" dirty="0">
                <a:effectLst/>
                <a:latin typeface="Garamond" panose="02020404030301010803" pitchFamily="18" charset="0"/>
                <a:ea typeface="DengXian" panose="02010600030101010101" pitchFamily="2" charset="-122"/>
              </a:rPr>
              <a:t>Codifies the Report of the Special Commission on Local and Regional Public Health</a:t>
            </a:r>
            <a:r>
              <a:rPr lang="en-US" sz="2400" dirty="0">
                <a:latin typeface="Garamond" panose="02020404030301010803" pitchFamily="18" charset="0"/>
                <a:ea typeface="DengXian" panose="02010600030101010101" pitchFamily="2" charset="-122"/>
              </a:rPr>
              <a:t>.</a:t>
            </a:r>
          </a:p>
          <a:p>
            <a:r>
              <a:rPr lang="en-US" sz="2400" dirty="0">
                <a:latin typeface="Garamond" panose="02020404030301010803" pitchFamily="18" charset="0"/>
                <a:ea typeface="DengXian" panose="02010600030101010101" pitchFamily="2" charset="-122"/>
              </a:rPr>
              <a:t>PHE programs are created pursuant to § 27D.</a:t>
            </a:r>
            <a:endParaRPr lang="en-US" sz="2400" dirty="0">
              <a:latin typeface="Garamond" panose="02020404030301010803" pitchFamily="18" charset="0"/>
            </a:endParaRPr>
          </a:p>
        </p:txBody>
      </p:sp>
      <p:pic>
        <p:nvPicPr>
          <p:cNvPr id="4" name="Picture 3" descr="Text&#10;&#10;Description automatically generated">
            <a:extLst>
              <a:ext uri="{FF2B5EF4-FFF2-40B4-BE49-F238E27FC236}">
                <a16:creationId xmlns:a16="http://schemas.microsoft.com/office/drawing/2014/main" id="{A25D075A-5CD0-AFA8-BA0B-9FAA2398C8A1}"/>
              </a:ext>
            </a:extLst>
          </p:cNvPr>
          <p:cNvPicPr>
            <a:picLocks noChangeAspect="1"/>
          </p:cNvPicPr>
          <p:nvPr/>
        </p:nvPicPr>
        <p:blipFill>
          <a:blip r:embed="rId2"/>
          <a:stretch>
            <a:fillRect/>
          </a:stretch>
        </p:blipFill>
        <p:spPr>
          <a:xfrm>
            <a:off x="10429362" y="6201930"/>
            <a:ext cx="1685035" cy="656070"/>
          </a:xfrm>
          <a:prstGeom prst="rect">
            <a:avLst/>
          </a:prstGeom>
        </p:spPr>
      </p:pic>
    </p:spTree>
    <p:extLst>
      <p:ext uri="{BB962C8B-B14F-4D97-AF65-F5344CB8AC3E}">
        <p14:creationId xmlns:p14="http://schemas.microsoft.com/office/powerpoint/2010/main" val="4084210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B39A-633B-69A3-5EEF-95711A1727E1}"/>
              </a:ext>
            </a:extLst>
          </p:cNvPr>
          <p:cNvSpPr>
            <a:spLocks noGrp="1"/>
          </p:cNvSpPr>
          <p:nvPr>
            <p:ph type="title"/>
          </p:nvPr>
        </p:nvSpPr>
        <p:spPr/>
        <p:txBody>
          <a:bodyPr>
            <a:normAutofit/>
          </a:bodyPr>
          <a:lstStyle/>
          <a:p>
            <a:pPr algn="ctr"/>
            <a:r>
              <a:rPr lang="en-US" sz="4000" b="1" dirty="0">
                <a:latin typeface="Garamond" panose="02020404030301010803" pitchFamily="18" charset="0"/>
              </a:rPr>
              <a:t>SAPHE 2.0 (G.L. c. 111, §27D)</a:t>
            </a:r>
          </a:p>
        </p:txBody>
      </p:sp>
      <p:sp>
        <p:nvSpPr>
          <p:cNvPr id="3" name="Content Placeholder 2">
            <a:extLst>
              <a:ext uri="{FF2B5EF4-FFF2-40B4-BE49-F238E27FC236}">
                <a16:creationId xmlns:a16="http://schemas.microsoft.com/office/drawing/2014/main" id="{D957DA61-6B2B-D9D8-ADE1-4AFE7AD656C9}"/>
              </a:ext>
            </a:extLst>
          </p:cNvPr>
          <p:cNvSpPr>
            <a:spLocks noGrp="1"/>
          </p:cNvSpPr>
          <p:nvPr>
            <p:ph idx="13"/>
          </p:nvPr>
        </p:nvSpPr>
        <p:spPr/>
        <p:txBody>
          <a:bodyPr>
            <a:normAutofit/>
          </a:bodyPr>
          <a:lstStyle/>
          <a:p>
            <a:r>
              <a:rPr lang="en-US" sz="2400" dirty="0">
                <a:latin typeface="Garamond" panose="02020404030301010803" pitchFamily="18" charset="0"/>
              </a:rPr>
              <a:t>DPH must establish the State Action for Public Health Excellence program to:</a:t>
            </a:r>
          </a:p>
          <a:p>
            <a:pPr lvl="1"/>
            <a:r>
              <a:rPr lang="en-US" sz="2200" dirty="0">
                <a:latin typeface="Garamond" panose="02020404030301010803" pitchFamily="18" charset="0"/>
              </a:rPr>
              <a:t>Encourage BOHs to adopt practices to improve the efficiency and effectiveness of the delivery of public health services.</a:t>
            </a:r>
          </a:p>
          <a:p>
            <a:pPr lvl="1"/>
            <a:r>
              <a:rPr lang="en-US" sz="2200" dirty="0">
                <a:latin typeface="Garamond" panose="02020404030301010803" pitchFamily="18" charset="0"/>
              </a:rPr>
              <a:t>Lead with addressing issues of </a:t>
            </a:r>
            <a:r>
              <a:rPr lang="en-US" sz="2200" b="1" dirty="0">
                <a:latin typeface="Garamond" panose="02020404030301010803" pitchFamily="18" charset="0"/>
              </a:rPr>
              <a:t>equity</a:t>
            </a:r>
            <a:r>
              <a:rPr lang="en-US" sz="2200" dirty="0">
                <a:latin typeface="Garamond" panose="02020404030301010803" pitchFamily="18" charset="0"/>
              </a:rPr>
              <a:t> for historically underrepresented municipalities, </a:t>
            </a:r>
            <a:r>
              <a:rPr lang="en-US" sz="2200" b="1" dirty="0">
                <a:latin typeface="Garamond" panose="02020404030301010803" pitchFamily="18" charset="0"/>
              </a:rPr>
              <a:t>health disparities </a:t>
            </a:r>
            <a:r>
              <a:rPr lang="en-US" sz="2200" dirty="0">
                <a:latin typeface="Garamond" panose="02020404030301010803" pitchFamily="18" charset="0"/>
              </a:rPr>
              <a:t>and bringing </a:t>
            </a:r>
            <a:r>
              <a:rPr lang="en-US" sz="2200" b="1" dirty="0">
                <a:latin typeface="Garamond" panose="02020404030301010803" pitchFamily="18" charset="0"/>
              </a:rPr>
              <a:t>adequate resources </a:t>
            </a:r>
            <a:r>
              <a:rPr lang="en-US" sz="2200" dirty="0">
                <a:latin typeface="Garamond" panose="02020404030301010803" pitchFamily="18" charset="0"/>
              </a:rPr>
              <a:t>to BOHs so they can meet the objectives of the law.</a:t>
            </a:r>
          </a:p>
          <a:p>
            <a:pPr lvl="2"/>
            <a:r>
              <a:rPr lang="en-US" sz="2400" dirty="0">
                <a:latin typeface="Garamond" panose="02020404030301010803" pitchFamily="18" charset="0"/>
              </a:rPr>
              <a:t>Including increasing </a:t>
            </a:r>
            <a:r>
              <a:rPr lang="en-US" sz="2400" b="1" dirty="0">
                <a:latin typeface="Garamond" panose="02020404030301010803" pitchFamily="18" charset="0"/>
              </a:rPr>
              <a:t>cross-jurisdictional sharing</a:t>
            </a:r>
            <a:r>
              <a:rPr lang="en-US" sz="2400" dirty="0">
                <a:latin typeface="Garamond" panose="02020404030301010803" pitchFamily="18" charset="0"/>
              </a:rPr>
              <a:t>, improved </a:t>
            </a:r>
            <a:r>
              <a:rPr lang="en-US" sz="2400" b="1" dirty="0">
                <a:latin typeface="Garamond" panose="02020404030301010803" pitchFamily="18" charset="0"/>
              </a:rPr>
              <a:t>data collection </a:t>
            </a:r>
            <a:r>
              <a:rPr lang="en-US" sz="2400" dirty="0">
                <a:latin typeface="Garamond" panose="02020404030301010803" pitchFamily="18" charset="0"/>
              </a:rPr>
              <a:t>and reporting, </a:t>
            </a:r>
            <a:r>
              <a:rPr lang="en-US" sz="2400" b="1" dirty="0">
                <a:latin typeface="Garamond" panose="02020404030301010803" pitchFamily="18" charset="0"/>
              </a:rPr>
              <a:t>workforce credentialing</a:t>
            </a:r>
            <a:r>
              <a:rPr lang="en-US" sz="2400" dirty="0">
                <a:latin typeface="Garamond" panose="02020404030301010803" pitchFamily="18" charset="0"/>
              </a:rPr>
              <a:t>, expansion of professional development, </a:t>
            </a:r>
            <a:r>
              <a:rPr lang="en-US" sz="2400" b="1" dirty="0">
                <a:latin typeface="Garamond" panose="02020404030301010803" pitchFamily="18" charset="0"/>
              </a:rPr>
              <a:t>training and technical assistance </a:t>
            </a:r>
            <a:r>
              <a:rPr lang="en-US" sz="2400" dirty="0">
                <a:latin typeface="Garamond" panose="02020404030301010803" pitchFamily="18" charset="0"/>
              </a:rPr>
              <a:t>support for all municipal and regional public health collaboratives.</a:t>
            </a:r>
          </a:p>
          <a:p>
            <a:pPr lvl="1"/>
            <a:endParaRPr lang="en-US" sz="2200" dirty="0">
              <a:latin typeface="Garamond" panose="02020404030301010803" pitchFamily="18" charset="0"/>
            </a:endParaRPr>
          </a:p>
        </p:txBody>
      </p:sp>
      <p:sp>
        <p:nvSpPr>
          <p:cNvPr id="4" name="Slide Number Placeholder 3">
            <a:extLst>
              <a:ext uri="{FF2B5EF4-FFF2-40B4-BE49-F238E27FC236}">
                <a16:creationId xmlns:a16="http://schemas.microsoft.com/office/drawing/2014/main" id="{F5DF73C0-D9C6-992D-E8D3-095C9F308F4E}"/>
              </a:ext>
            </a:extLst>
          </p:cNvPr>
          <p:cNvSpPr>
            <a:spLocks noGrp="1"/>
          </p:cNvSpPr>
          <p:nvPr>
            <p:ph type="sldNum" sz="quarter" idx="12"/>
          </p:nvPr>
        </p:nvSpPr>
        <p:spPr/>
        <p:txBody>
          <a:bodyPr/>
          <a:lstStyle/>
          <a:p>
            <a:fld id="{CBD12358-51D2-46B3-9BDE-DF29528B9454}" type="slidenum">
              <a:rPr lang="en-US" smtClean="0"/>
              <a:t>23</a:t>
            </a:fld>
            <a:endParaRPr lang="en-US" dirty="0"/>
          </a:p>
        </p:txBody>
      </p:sp>
      <p:pic>
        <p:nvPicPr>
          <p:cNvPr id="6" name="Picture 5" descr="A black and white logo&#10;&#10;AI-generated content may be incorrect.">
            <a:extLst>
              <a:ext uri="{FF2B5EF4-FFF2-40B4-BE49-F238E27FC236}">
                <a16:creationId xmlns:a16="http://schemas.microsoft.com/office/drawing/2014/main" id="{F091D738-4B3B-D984-4236-091F9B835862}"/>
              </a:ext>
            </a:extLst>
          </p:cNvPr>
          <p:cNvPicPr>
            <a:picLocks noChangeAspect="1"/>
          </p:cNvPicPr>
          <p:nvPr/>
        </p:nvPicPr>
        <p:blipFill>
          <a:blip r:embed="rId2"/>
          <a:stretch>
            <a:fillRect/>
          </a:stretch>
        </p:blipFill>
        <p:spPr>
          <a:xfrm>
            <a:off x="8980061" y="5565048"/>
            <a:ext cx="2834640" cy="1086287"/>
          </a:xfrm>
          <a:prstGeom prst="rect">
            <a:avLst/>
          </a:prstGeom>
        </p:spPr>
      </p:pic>
    </p:spTree>
    <p:extLst>
      <p:ext uri="{BB962C8B-B14F-4D97-AF65-F5344CB8AC3E}">
        <p14:creationId xmlns:p14="http://schemas.microsoft.com/office/powerpoint/2010/main" val="2876297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A1D-E3DA-2450-6737-350D5BB7C1BD}"/>
              </a:ext>
            </a:extLst>
          </p:cNvPr>
          <p:cNvSpPr>
            <a:spLocks noGrp="1"/>
          </p:cNvSpPr>
          <p:nvPr>
            <p:ph type="title"/>
          </p:nvPr>
        </p:nvSpPr>
        <p:spPr>
          <a:xfrm>
            <a:off x="777240" y="365760"/>
            <a:ext cx="10149840" cy="1545336"/>
          </a:xfrm>
        </p:spPr>
        <p:txBody>
          <a:bodyPr anchor="ctr">
            <a:normAutofit/>
          </a:bodyPr>
          <a:lstStyle/>
          <a:p>
            <a:r>
              <a:rPr lang="en-US" sz="4000" b="1" dirty="0">
                <a:latin typeface="Garamond" panose="02020404030301010803" pitchFamily="18" charset="0"/>
              </a:rPr>
              <a:t>Mandates New Standards for the Following:</a:t>
            </a:r>
          </a:p>
        </p:txBody>
      </p:sp>
      <p:sp>
        <p:nvSpPr>
          <p:cNvPr id="3" name="Content Placeholder 2">
            <a:extLst>
              <a:ext uri="{FF2B5EF4-FFF2-40B4-BE49-F238E27FC236}">
                <a16:creationId xmlns:a16="http://schemas.microsoft.com/office/drawing/2014/main" id="{9A20A616-F1D3-2311-5889-3697827F9705}"/>
              </a:ext>
            </a:extLst>
          </p:cNvPr>
          <p:cNvSpPr>
            <a:spLocks noGrp="1"/>
          </p:cNvSpPr>
          <p:nvPr>
            <p:ph idx="1"/>
          </p:nvPr>
        </p:nvSpPr>
        <p:spPr>
          <a:xfrm>
            <a:off x="777239" y="1911097"/>
            <a:ext cx="5153297" cy="4888120"/>
          </a:xfrm>
        </p:spPr>
        <p:txBody>
          <a:bodyPr anchor="t">
            <a:noAutofit/>
          </a:bodyPr>
          <a:lstStyle/>
          <a:p>
            <a:r>
              <a:rPr lang="en-US" sz="2400" dirty="0">
                <a:latin typeface="Garamond" panose="02020404030301010803" pitchFamily="18" charset="0"/>
              </a:rPr>
              <a:t>Inspections</a:t>
            </a:r>
          </a:p>
          <a:p>
            <a:r>
              <a:rPr lang="en-US" sz="2400" dirty="0">
                <a:latin typeface="Garamond" panose="02020404030301010803" pitchFamily="18" charset="0"/>
              </a:rPr>
              <a:t>Epidemiology and communicable disease investigation and reporting</a:t>
            </a:r>
          </a:p>
          <a:p>
            <a:r>
              <a:rPr lang="en-US" sz="2400" dirty="0">
                <a:latin typeface="Garamond" panose="02020404030301010803" pitchFamily="18" charset="0"/>
              </a:rPr>
              <a:t>Permitting, and other local BOH responsibilities required by law or regulations imposed by DPH or DEP</a:t>
            </a:r>
          </a:p>
          <a:p>
            <a:r>
              <a:rPr lang="en-US" sz="2400" dirty="0">
                <a:latin typeface="Garamond" panose="02020404030301010803" pitchFamily="18" charset="0"/>
              </a:rPr>
              <a:t>Workforce education, training and credentialing</a:t>
            </a:r>
          </a:p>
          <a:p>
            <a:r>
              <a:rPr lang="en-US" sz="2400" dirty="0">
                <a:latin typeface="Garamond" panose="02020404030301010803" pitchFamily="18" charset="0"/>
              </a:rPr>
              <a:t>Inputting required data in data collection system</a:t>
            </a:r>
          </a:p>
        </p:txBody>
      </p:sp>
      <p:pic>
        <p:nvPicPr>
          <p:cNvPr id="6" name="Picture 5" descr="A black and white logo&#10;&#10;AI-generated content may be incorrect.">
            <a:extLst>
              <a:ext uri="{FF2B5EF4-FFF2-40B4-BE49-F238E27FC236}">
                <a16:creationId xmlns:a16="http://schemas.microsoft.com/office/drawing/2014/main" id="{F1E2EACB-0DA9-4D29-D78C-198F634E7C7F}"/>
              </a:ext>
            </a:extLst>
          </p:cNvPr>
          <p:cNvPicPr>
            <a:picLocks noChangeAspect="1"/>
          </p:cNvPicPr>
          <p:nvPr/>
        </p:nvPicPr>
        <p:blipFill>
          <a:blip r:embed="rId2"/>
          <a:stretch>
            <a:fillRect/>
          </a:stretch>
        </p:blipFill>
        <p:spPr>
          <a:xfrm>
            <a:off x="6099048" y="3164578"/>
            <a:ext cx="4370832" cy="1671843"/>
          </a:xfrm>
          <a:prstGeom prst="rect">
            <a:avLst/>
          </a:prstGeom>
          <a:noFill/>
        </p:spPr>
      </p:pic>
      <p:sp>
        <p:nvSpPr>
          <p:cNvPr id="4" name="Slide Number Placeholder 3">
            <a:extLst>
              <a:ext uri="{FF2B5EF4-FFF2-40B4-BE49-F238E27FC236}">
                <a16:creationId xmlns:a16="http://schemas.microsoft.com/office/drawing/2014/main" id="{682F45D3-9397-FCBA-0113-54C9E172CDB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24</a:t>
            </a:fld>
            <a:endParaRPr lang="en-US" dirty="0"/>
          </a:p>
        </p:txBody>
      </p:sp>
    </p:spTree>
    <p:extLst>
      <p:ext uri="{BB962C8B-B14F-4D97-AF65-F5344CB8AC3E}">
        <p14:creationId xmlns:p14="http://schemas.microsoft.com/office/powerpoint/2010/main" val="3827634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1885-376D-672E-9DA6-9AC105F79A1B}"/>
              </a:ext>
            </a:extLst>
          </p:cNvPr>
          <p:cNvSpPr>
            <a:spLocks noGrp="1"/>
          </p:cNvSpPr>
          <p:nvPr>
            <p:ph type="title"/>
          </p:nvPr>
        </p:nvSpPr>
        <p:spPr>
          <a:xfrm>
            <a:off x="777240" y="365760"/>
            <a:ext cx="10149840" cy="1545336"/>
          </a:xfrm>
        </p:spPr>
        <p:txBody>
          <a:bodyPr anchor="ctr">
            <a:normAutofit/>
          </a:bodyPr>
          <a:lstStyle/>
          <a:p>
            <a:r>
              <a:rPr lang="en-US" sz="4000" b="1" dirty="0">
                <a:latin typeface="Garamond" panose="02020404030301010803" pitchFamily="18" charset="0"/>
              </a:rPr>
              <a:t>Local Board of Health Obligations</a:t>
            </a:r>
          </a:p>
        </p:txBody>
      </p:sp>
      <p:sp>
        <p:nvSpPr>
          <p:cNvPr id="3" name="Content Placeholder 2">
            <a:extLst>
              <a:ext uri="{FF2B5EF4-FFF2-40B4-BE49-F238E27FC236}">
                <a16:creationId xmlns:a16="http://schemas.microsoft.com/office/drawing/2014/main" id="{0460467C-E149-5888-6216-BBDFFBBEF17F}"/>
              </a:ext>
            </a:extLst>
          </p:cNvPr>
          <p:cNvSpPr>
            <a:spLocks noGrp="1"/>
          </p:cNvSpPr>
          <p:nvPr>
            <p:ph idx="1"/>
          </p:nvPr>
        </p:nvSpPr>
        <p:spPr>
          <a:xfrm>
            <a:off x="777239" y="2093975"/>
            <a:ext cx="6792687" cy="4627499"/>
          </a:xfrm>
        </p:spPr>
        <p:txBody>
          <a:bodyPr anchor="t">
            <a:normAutofit/>
          </a:bodyPr>
          <a:lstStyle/>
          <a:p>
            <a:r>
              <a:rPr lang="en-US" sz="2400" dirty="0">
                <a:latin typeface="Garamond" panose="02020404030301010803" pitchFamily="18" charset="0"/>
              </a:rPr>
              <a:t>Implement and comply with new standards</a:t>
            </a:r>
          </a:p>
          <a:p>
            <a:r>
              <a:rPr lang="en-US" sz="2400" dirty="0">
                <a:latin typeface="Garamond" panose="02020404030301010803" pitchFamily="18" charset="0"/>
              </a:rPr>
              <a:t>Shall submit a report annually which demonstrates compliance no later than August 31</a:t>
            </a:r>
            <a:r>
              <a:rPr lang="en-US" sz="2400" baseline="30000" dirty="0">
                <a:latin typeface="Garamond" panose="02020404030301010803" pitchFamily="18" charset="0"/>
              </a:rPr>
              <a:t>st</a:t>
            </a:r>
            <a:r>
              <a:rPr lang="en-US" sz="2400" dirty="0">
                <a:latin typeface="Garamond" panose="02020404030301010803" pitchFamily="18" charset="0"/>
              </a:rPr>
              <a:t> of each year beginning August 2027.</a:t>
            </a:r>
          </a:p>
          <a:p>
            <a:r>
              <a:rPr lang="en-US" sz="2400" dirty="0">
                <a:latin typeface="Garamond" panose="02020404030301010803" pitchFamily="18" charset="0"/>
              </a:rPr>
              <a:t>If a BOH is not performing in compliance with the law, the BOH shall be notified in writing and describe what corrective actions it will take.</a:t>
            </a:r>
          </a:p>
          <a:p>
            <a:r>
              <a:rPr lang="en-US" sz="2400" dirty="0">
                <a:latin typeface="Garamond" panose="02020404030301010803" pitchFamily="18" charset="0"/>
              </a:rPr>
              <a:t>If DPH is not notified, or determines that such actions are insufficient, DPH may restrict future funding.</a:t>
            </a:r>
          </a:p>
        </p:txBody>
      </p:sp>
      <p:pic>
        <p:nvPicPr>
          <p:cNvPr id="6" name="Picture 5" descr="A black and white logo&#10;&#10;AI-generated content may be incorrect.">
            <a:extLst>
              <a:ext uri="{FF2B5EF4-FFF2-40B4-BE49-F238E27FC236}">
                <a16:creationId xmlns:a16="http://schemas.microsoft.com/office/drawing/2014/main" id="{F11C3EFB-7B1B-26DC-5A45-28502F12A5A7}"/>
              </a:ext>
            </a:extLst>
          </p:cNvPr>
          <p:cNvPicPr>
            <a:picLocks noChangeAspect="1"/>
          </p:cNvPicPr>
          <p:nvPr/>
        </p:nvPicPr>
        <p:blipFill>
          <a:blip r:embed="rId2"/>
          <a:stretch>
            <a:fillRect/>
          </a:stretch>
        </p:blipFill>
        <p:spPr>
          <a:xfrm>
            <a:off x="7796784" y="3144984"/>
            <a:ext cx="4370832" cy="1671843"/>
          </a:xfrm>
          <a:prstGeom prst="rect">
            <a:avLst/>
          </a:prstGeom>
          <a:noFill/>
        </p:spPr>
      </p:pic>
      <p:sp>
        <p:nvSpPr>
          <p:cNvPr id="4" name="Slide Number Placeholder 3">
            <a:extLst>
              <a:ext uri="{FF2B5EF4-FFF2-40B4-BE49-F238E27FC236}">
                <a16:creationId xmlns:a16="http://schemas.microsoft.com/office/drawing/2014/main" id="{866BB206-5BD9-E495-32A0-235F5FF25D4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25</a:t>
            </a:fld>
            <a:endParaRPr lang="en-US" dirty="0"/>
          </a:p>
        </p:txBody>
      </p:sp>
    </p:spTree>
    <p:extLst>
      <p:ext uri="{BB962C8B-B14F-4D97-AF65-F5344CB8AC3E}">
        <p14:creationId xmlns:p14="http://schemas.microsoft.com/office/powerpoint/2010/main" val="256811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5CDFC0-F0C8-0CA6-EBB6-026A8C632DDC}"/>
              </a:ext>
            </a:extLst>
          </p:cNvPr>
          <p:cNvSpPr>
            <a:spLocks noGrp="1"/>
          </p:cNvSpPr>
          <p:nvPr>
            <p:ph type="title"/>
          </p:nvPr>
        </p:nvSpPr>
        <p:spPr>
          <a:xfrm>
            <a:off x="777240" y="365760"/>
            <a:ext cx="10890504" cy="1545336"/>
          </a:xfrm>
        </p:spPr>
        <p:txBody>
          <a:bodyPr anchor="ctr">
            <a:normAutofit/>
          </a:bodyPr>
          <a:lstStyle/>
          <a:p>
            <a:r>
              <a:rPr lang="en-US" sz="4000" b="1" dirty="0">
                <a:latin typeface="Garamond" panose="02020404030301010803" pitchFamily="18" charset="0"/>
              </a:rPr>
              <a:t>DPH/DEP Training and Funding Obligations</a:t>
            </a:r>
          </a:p>
        </p:txBody>
      </p:sp>
      <p:pic>
        <p:nvPicPr>
          <p:cNvPr id="9" name="Picture 8" descr="A black and white logo&#10;&#10;AI-generated content may be incorrect.">
            <a:extLst>
              <a:ext uri="{FF2B5EF4-FFF2-40B4-BE49-F238E27FC236}">
                <a16:creationId xmlns:a16="http://schemas.microsoft.com/office/drawing/2014/main" id="{8C6247CE-19B3-B7B4-CB46-D952E4361625}"/>
              </a:ext>
            </a:extLst>
          </p:cNvPr>
          <p:cNvPicPr>
            <a:picLocks noChangeAspect="1"/>
          </p:cNvPicPr>
          <p:nvPr/>
        </p:nvPicPr>
        <p:blipFill>
          <a:blip r:embed="rId2"/>
          <a:stretch>
            <a:fillRect/>
          </a:stretch>
        </p:blipFill>
        <p:spPr>
          <a:xfrm>
            <a:off x="84909" y="3383280"/>
            <a:ext cx="2880360" cy="1101737"/>
          </a:xfrm>
          <a:prstGeom prst="rect">
            <a:avLst/>
          </a:prstGeom>
          <a:noFill/>
        </p:spPr>
      </p:pic>
      <p:sp>
        <p:nvSpPr>
          <p:cNvPr id="7" name="Content Placeholder 6">
            <a:extLst>
              <a:ext uri="{FF2B5EF4-FFF2-40B4-BE49-F238E27FC236}">
                <a16:creationId xmlns:a16="http://schemas.microsoft.com/office/drawing/2014/main" id="{C898DF56-2789-239D-56E9-DE1DB9139DBA}"/>
              </a:ext>
            </a:extLst>
          </p:cNvPr>
          <p:cNvSpPr>
            <a:spLocks noGrp="1"/>
          </p:cNvSpPr>
          <p:nvPr>
            <p:ph idx="13"/>
          </p:nvPr>
        </p:nvSpPr>
        <p:spPr>
          <a:xfrm>
            <a:off x="3148149" y="1911096"/>
            <a:ext cx="9043851" cy="4901184"/>
          </a:xfrm>
        </p:spPr>
        <p:txBody>
          <a:bodyPr anchor="t">
            <a:noAutofit/>
          </a:bodyPr>
          <a:lstStyle/>
          <a:p>
            <a:r>
              <a:rPr lang="en-US" sz="2400" dirty="0">
                <a:latin typeface="Garamond" panose="02020404030301010803" pitchFamily="18" charset="0"/>
              </a:rPr>
              <a:t>Shall provide comprehensive core public health education and training and technical assistance to BOHs and their staff to obtain credentials in any of the areas regulated and DPH/DEP – </a:t>
            </a:r>
          </a:p>
          <a:p>
            <a:pPr lvl="1"/>
            <a:r>
              <a:rPr lang="en-US" sz="2400" dirty="0">
                <a:latin typeface="Garamond" panose="02020404030301010803" pitchFamily="18" charset="0"/>
              </a:rPr>
              <a:t>In geographically convenient areas, and</a:t>
            </a:r>
          </a:p>
          <a:p>
            <a:pPr lvl="1"/>
            <a:r>
              <a:rPr lang="en-US" sz="2400" dirty="0">
                <a:latin typeface="Garamond" panose="02020404030301010803" pitchFamily="18" charset="0"/>
              </a:rPr>
              <a:t>Free of charge.</a:t>
            </a:r>
          </a:p>
          <a:p>
            <a:r>
              <a:rPr lang="en-US" sz="2400" dirty="0">
                <a:latin typeface="Garamond" panose="02020404030301010803" pitchFamily="18" charset="0"/>
              </a:rPr>
              <a:t>DPH and DEP shall </a:t>
            </a:r>
            <a:r>
              <a:rPr lang="en-US" sz="2400" b="1" dirty="0">
                <a:latin typeface="Garamond" panose="02020404030301010803" pitchFamily="18" charset="0"/>
              </a:rPr>
              <a:t>provide funds </a:t>
            </a:r>
            <a:r>
              <a:rPr lang="en-US" sz="2400" dirty="0">
                <a:latin typeface="Garamond" panose="02020404030301010803" pitchFamily="18" charset="0"/>
              </a:rPr>
              <a:t>to BOHs to implement and comply with standards developed pursuant to §§ 27(b) and (c) through cross-jurisdictional sharing of public health programs through comprehensive public health districts, formal shared services agreements, and other public health sharing programs.</a:t>
            </a:r>
          </a:p>
          <a:p>
            <a:r>
              <a:rPr lang="en-US" sz="2400" dirty="0">
                <a:latin typeface="Garamond" panose="02020404030301010803" pitchFamily="18" charset="0"/>
              </a:rPr>
              <a:t>Grant opportunities shall be made available to supplement programs.</a:t>
            </a:r>
          </a:p>
        </p:txBody>
      </p:sp>
      <p:sp>
        <p:nvSpPr>
          <p:cNvPr id="5" name="Slide Number Placeholder 4">
            <a:extLst>
              <a:ext uri="{FF2B5EF4-FFF2-40B4-BE49-F238E27FC236}">
                <a16:creationId xmlns:a16="http://schemas.microsoft.com/office/drawing/2014/main" id="{22B2619C-F9BB-5ED5-F408-C2C285C2270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26</a:t>
            </a:fld>
            <a:endParaRPr lang="en-US" dirty="0"/>
          </a:p>
        </p:txBody>
      </p:sp>
    </p:spTree>
    <p:extLst>
      <p:ext uri="{BB962C8B-B14F-4D97-AF65-F5344CB8AC3E}">
        <p14:creationId xmlns:p14="http://schemas.microsoft.com/office/powerpoint/2010/main" val="1255491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9A3211-03C2-A8F3-1695-9FA9B09193E0}"/>
              </a:ext>
            </a:extLst>
          </p:cNvPr>
          <p:cNvSpPr>
            <a:spLocks noGrp="1"/>
          </p:cNvSpPr>
          <p:nvPr>
            <p:ph type="title"/>
          </p:nvPr>
        </p:nvSpPr>
        <p:spPr>
          <a:xfrm>
            <a:off x="777240" y="365760"/>
            <a:ext cx="10149840" cy="1545336"/>
          </a:xfrm>
        </p:spPr>
        <p:txBody>
          <a:bodyPr anchor="ctr">
            <a:normAutofit/>
          </a:bodyPr>
          <a:lstStyle/>
          <a:p>
            <a:r>
              <a:rPr lang="en-US" sz="4000" b="1" dirty="0">
                <a:latin typeface="Garamond" panose="02020404030301010803" pitchFamily="18" charset="0"/>
              </a:rPr>
              <a:t>Training and Funding Obligations (cont.)</a:t>
            </a:r>
          </a:p>
        </p:txBody>
      </p:sp>
      <p:sp>
        <p:nvSpPr>
          <p:cNvPr id="7" name="Content Placeholder 6">
            <a:extLst>
              <a:ext uri="{FF2B5EF4-FFF2-40B4-BE49-F238E27FC236}">
                <a16:creationId xmlns:a16="http://schemas.microsoft.com/office/drawing/2014/main" id="{A9366FAC-B398-51A1-61FA-CD04028C7DF6}"/>
              </a:ext>
            </a:extLst>
          </p:cNvPr>
          <p:cNvSpPr>
            <a:spLocks noGrp="1"/>
          </p:cNvSpPr>
          <p:nvPr>
            <p:ph idx="1"/>
          </p:nvPr>
        </p:nvSpPr>
        <p:spPr>
          <a:xfrm>
            <a:off x="777239" y="2093975"/>
            <a:ext cx="7432767" cy="4685647"/>
          </a:xfrm>
        </p:spPr>
        <p:txBody>
          <a:bodyPr anchor="t">
            <a:normAutofit/>
          </a:bodyPr>
          <a:lstStyle/>
          <a:p>
            <a:r>
              <a:rPr lang="en-US" sz="2400" dirty="0">
                <a:latin typeface="Garamond" panose="02020404030301010803" pitchFamily="18" charset="0"/>
              </a:rPr>
              <a:t>DPH and DEP must develop a system to measure the effectiveness of:</a:t>
            </a:r>
          </a:p>
          <a:p>
            <a:pPr lvl="1"/>
            <a:r>
              <a:rPr lang="en-US" sz="2000" dirty="0">
                <a:latin typeface="Garamond" panose="02020404030301010803" pitchFamily="18" charset="0"/>
              </a:rPr>
              <a:t>Inspections</a:t>
            </a:r>
          </a:p>
          <a:p>
            <a:pPr lvl="1"/>
            <a:r>
              <a:rPr lang="en-US" sz="2000" dirty="0">
                <a:latin typeface="Garamond" panose="02020404030301010803" pitchFamily="18" charset="0"/>
              </a:rPr>
              <a:t>Code enforcement</a:t>
            </a:r>
          </a:p>
          <a:p>
            <a:pPr lvl="1"/>
            <a:r>
              <a:rPr lang="en-US" sz="2000" dirty="0">
                <a:latin typeface="Garamond" panose="02020404030301010803" pitchFamily="18" charset="0"/>
              </a:rPr>
              <a:t>Communicable disease management</a:t>
            </a:r>
          </a:p>
          <a:p>
            <a:pPr lvl="1"/>
            <a:r>
              <a:rPr lang="en-US" sz="2000" dirty="0">
                <a:latin typeface="Garamond" panose="02020404030301010803" pitchFamily="18" charset="0"/>
              </a:rPr>
              <a:t>Local regulations</a:t>
            </a:r>
          </a:p>
          <a:p>
            <a:r>
              <a:rPr lang="en-US" sz="2400" dirty="0">
                <a:latin typeface="Garamond" panose="02020404030301010803" pitchFamily="18" charset="0"/>
              </a:rPr>
              <a:t>DPH must assess and report the amount of funds necessary to do this to the Legislature.</a:t>
            </a:r>
          </a:p>
          <a:p>
            <a:r>
              <a:rPr lang="en-US" sz="2400" dirty="0">
                <a:latin typeface="Garamond" panose="02020404030301010803" pitchFamily="18" charset="0"/>
              </a:rPr>
              <a:t>DPH shall coordinate the reporting and response and the handling of all reporting data.</a:t>
            </a:r>
          </a:p>
        </p:txBody>
      </p:sp>
      <p:pic>
        <p:nvPicPr>
          <p:cNvPr id="9" name="Picture 8" descr="A black and white logo&#10;&#10;AI-generated content may be incorrect.">
            <a:extLst>
              <a:ext uri="{FF2B5EF4-FFF2-40B4-BE49-F238E27FC236}">
                <a16:creationId xmlns:a16="http://schemas.microsoft.com/office/drawing/2014/main" id="{3CB1554E-7A1A-4524-05B9-BB52B2C9B6B5}"/>
              </a:ext>
            </a:extLst>
          </p:cNvPr>
          <p:cNvPicPr>
            <a:picLocks noChangeAspect="1"/>
          </p:cNvPicPr>
          <p:nvPr/>
        </p:nvPicPr>
        <p:blipFill>
          <a:blip r:embed="rId2"/>
          <a:stretch>
            <a:fillRect/>
          </a:stretch>
        </p:blipFill>
        <p:spPr>
          <a:xfrm>
            <a:off x="8314509" y="3401569"/>
            <a:ext cx="3768634" cy="1545336"/>
          </a:xfrm>
          <a:prstGeom prst="rect">
            <a:avLst/>
          </a:prstGeom>
          <a:noFill/>
        </p:spPr>
      </p:pic>
      <p:sp>
        <p:nvSpPr>
          <p:cNvPr id="5" name="Slide Number Placeholder 4">
            <a:extLst>
              <a:ext uri="{FF2B5EF4-FFF2-40B4-BE49-F238E27FC236}">
                <a16:creationId xmlns:a16="http://schemas.microsoft.com/office/drawing/2014/main" id="{924D0228-B053-3CDC-05DF-CDF1F39A3BF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27</a:t>
            </a:fld>
            <a:endParaRPr lang="en-US" dirty="0"/>
          </a:p>
        </p:txBody>
      </p:sp>
    </p:spTree>
    <p:extLst>
      <p:ext uri="{BB962C8B-B14F-4D97-AF65-F5344CB8AC3E}">
        <p14:creationId xmlns:p14="http://schemas.microsoft.com/office/powerpoint/2010/main" val="28380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31EFB-A23C-861D-35A6-755AC00AF3D1}"/>
              </a:ext>
            </a:extLst>
          </p:cNvPr>
          <p:cNvSpPr>
            <a:spLocks noGrp="1"/>
          </p:cNvSpPr>
          <p:nvPr>
            <p:ph type="title"/>
          </p:nvPr>
        </p:nvSpPr>
        <p:spPr>
          <a:xfrm>
            <a:off x="777240" y="365760"/>
            <a:ext cx="10149840" cy="1545336"/>
          </a:xfrm>
        </p:spPr>
        <p:txBody>
          <a:bodyPr anchor="ctr">
            <a:normAutofit/>
          </a:bodyPr>
          <a:lstStyle/>
          <a:p>
            <a:pPr algn="ctr"/>
            <a:r>
              <a:rPr lang="en-US" sz="4000" b="1" dirty="0">
                <a:latin typeface="Garamond" panose="02020404030301010803" pitchFamily="18" charset="0"/>
              </a:rPr>
              <a:t>DPH/DEP Reporting Obligations</a:t>
            </a:r>
          </a:p>
        </p:txBody>
      </p:sp>
      <p:sp>
        <p:nvSpPr>
          <p:cNvPr id="7" name="Content Placeholder 6">
            <a:extLst>
              <a:ext uri="{FF2B5EF4-FFF2-40B4-BE49-F238E27FC236}">
                <a16:creationId xmlns:a16="http://schemas.microsoft.com/office/drawing/2014/main" id="{AE287388-05A0-6C92-41F5-21FC5B7ADDE9}"/>
              </a:ext>
            </a:extLst>
          </p:cNvPr>
          <p:cNvSpPr>
            <a:spLocks noGrp="1"/>
          </p:cNvSpPr>
          <p:nvPr>
            <p:ph idx="1"/>
          </p:nvPr>
        </p:nvSpPr>
        <p:spPr>
          <a:xfrm>
            <a:off x="777239" y="2093975"/>
            <a:ext cx="6871063" cy="4711773"/>
          </a:xfrm>
        </p:spPr>
        <p:txBody>
          <a:bodyPr anchor="t">
            <a:normAutofit/>
          </a:bodyPr>
          <a:lstStyle/>
          <a:p>
            <a:r>
              <a:rPr lang="en-US" sz="2400" dirty="0">
                <a:latin typeface="Garamond" panose="02020404030301010803" pitchFamily="18" charset="0"/>
              </a:rPr>
              <a:t>Bi-annual reporting is required by DPH and DEP on the status of the SAPHE 2.0 program and compliance with standards, including:</a:t>
            </a:r>
          </a:p>
          <a:p>
            <a:pPr lvl="1"/>
            <a:r>
              <a:rPr lang="en-US" sz="2000" dirty="0">
                <a:latin typeface="Garamond" panose="02020404030301010803" pitchFamily="18" charset="0"/>
              </a:rPr>
              <a:t>The number of BOH members and staff that have met the standards;</a:t>
            </a:r>
          </a:p>
          <a:p>
            <a:pPr lvl="1"/>
            <a:r>
              <a:rPr lang="en-US" sz="2000" dirty="0">
                <a:latin typeface="Garamond" panose="02020404030301010803" pitchFamily="18" charset="0"/>
              </a:rPr>
              <a:t>The number of boards and collaboratives that have complied with the standards; and</a:t>
            </a:r>
          </a:p>
          <a:p>
            <a:pPr lvl="1"/>
            <a:r>
              <a:rPr lang="en-US" sz="2000" dirty="0">
                <a:latin typeface="Garamond" panose="02020404030301010803" pitchFamily="18" charset="0"/>
              </a:rPr>
              <a:t>The number of municipalities involved in shared services collaboratives.</a:t>
            </a:r>
          </a:p>
          <a:p>
            <a:pPr lvl="2"/>
            <a:r>
              <a:rPr lang="en-US" sz="2000" dirty="0">
                <a:latin typeface="Garamond" panose="02020404030301010803" pitchFamily="18" charset="0"/>
              </a:rPr>
              <a:t>Requires BOH and Shared Services Arrangement cooperation/partnership.</a:t>
            </a:r>
          </a:p>
          <a:p>
            <a:pPr lvl="1"/>
            <a:endParaRPr lang="en-US" sz="1600" dirty="0"/>
          </a:p>
        </p:txBody>
      </p:sp>
      <p:pic>
        <p:nvPicPr>
          <p:cNvPr id="9" name="Picture 8" descr="A black and white logo&#10;&#10;AI-generated content may be incorrect.">
            <a:extLst>
              <a:ext uri="{FF2B5EF4-FFF2-40B4-BE49-F238E27FC236}">
                <a16:creationId xmlns:a16="http://schemas.microsoft.com/office/drawing/2014/main" id="{BB844E0B-4CDD-39A7-8648-DB3D297E716C}"/>
              </a:ext>
            </a:extLst>
          </p:cNvPr>
          <p:cNvPicPr>
            <a:picLocks noChangeAspect="1"/>
          </p:cNvPicPr>
          <p:nvPr/>
        </p:nvPicPr>
        <p:blipFill>
          <a:blip r:embed="rId2"/>
          <a:stretch>
            <a:fillRect/>
          </a:stretch>
        </p:blipFill>
        <p:spPr>
          <a:xfrm>
            <a:off x="8183880" y="3350623"/>
            <a:ext cx="3983736" cy="1467510"/>
          </a:xfrm>
          <a:prstGeom prst="rect">
            <a:avLst/>
          </a:prstGeom>
          <a:noFill/>
        </p:spPr>
      </p:pic>
      <p:sp>
        <p:nvSpPr>
          <p:cNvPr id="5" name="Slide Number Placeholder 4">
            <a:extLst>
              <a:ext uri="{FF2B5EF4-FFF2-40B4-BE49-F238E27FC236}">
                <a16:creationId xmlns:a16="http://schemas.microsoft.com/office/drawing/2014/main" id="{6F3AF285-87DC-A57B-EBA0-BF181B6B4C3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28</a:t>
            </a:fld>
            <a:endParaRPr lang="en-US" dirty="0"/>
          </a:p>
        </p:txBody>
      </p:sp>
    </p:spTree>
    <p:extLst>
      <p:ext uri="{BB962C8B-B14F-4D97-AF65-F5344CB8AC3E}">
        <p14:creationId xmlns:p14="http://schemas.microsoft.com/office/powerpoint/2010/main" val="308871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81E6-1867-27A1-6531-F327A72D5C84}"/>
              </a:ext>
            </a:extLst>
          </p:cNvPr>
          <p:cNvSpPr>
            <a:spLocks noGrp="1"/>
          </p:cNvSpPr>
          <p:nvPr>
            <p:ph type="title"/>
          </p:nvPr>
        </p:nvSpPr>
        <p:spPr/>
        <p:txBody>
          <a:bodyPr>
            <a:normAutofit/>
          </a:bodyPr>
          <a:lstStyle/>
          <a:p>
            <a:pPr algn="ctr"/>
            <a:r>
              <a:rPr lang="en-US" sz="4000" b="1" dirty="0">
                <a:latin typeface="Garamond" panose="02020404030301010803" pitchFamily="18" charset="0"/>
              </a:rPr>
              <a:t>Nothing in this law shall limit the authority of the board of health</a:t>
            </a:r>
          </a:p>
        </p:txBody>
      </p:sp>
      <p:pic>
        <p:nvPicPr>
          <p:cNvPr id="5" name="Picture Placeholder 4" descr="Umbrellas at the beach">
            <a:extLst>
              <a:ext uri="{FF2B5EF4-FFF2-40B4-BE49-F238E27FC236}">
                <a16:creationId xmlns:a16="http://schemas.microsoft.com/office/drawing/2014/main" id="{C9711FA8-82E0-BC2D-81D0-FE7DE3A5C723}"/>
              </a:ext>
            </a:extLst>
          </p:cNvPr>
          <p:cNvPicPr>
            <a:picLocks noGrp="1" noChangeAspect="1"/>
          </p:cNvPicPr>
          <p:nvPr>
            <p:ph type="pic" sz="quarter" idx="13"/>
          </p:nvPr>
        </p:nvPicPr>
        <p:blipFill>
          <a:blip r:embed="rId2"/>
          <a:srcRect t="5089" b="5089"/>
          <a:stretch/>
        </p:blipFill>
        <p:spPr/>
      </p:pic>
      <p:sp>
        <p:nvSpPr>
          <p:cNvPr id="3" name="Text Placeholder 2">
            <a:extLst>
              <a:ext uri="{FF2B5EF4-FFF2-40B4-BE49-F238E27FC236}">
                <a16:creationId xmlns:a16="http://schemas.microsoft.com/office/drawing/2014/main" id="{5C27B755-8483-1C3D-23B2-7AFF295A449E}"/>
              </a:ext>
            </a:extLst>
          </p:cNvPr>
          <p:cNvSpPr>
            <a:spLocks noGrp="1"/>
          </p:cNvSpPr>
          <p:nvPr>
            <p:ph type="body" sz="quarter" idx="4294967295"/>
          </p:nvPr>
        </p:nvSpPr>
        <p:spPr>
          <a:xfrm>
            <a:off x="6705600" y="4552950"/>
            <a:ext cx="5486400" cy="966107"/>
          </a:xfrm>
        </p:spPr>
        <p:txBody>
          <a:bodyPr/>
          <a:lstStyle/>
          <a:p>
            <a:pPr marL="0" indent="0">
              <a:buNone/>
            </a:pPr>
            <a:endParaRPr lang="en-US" dirty="0"/>
          </a:p>
        </p:txBody>
      </p:sp>
    </p:spTree>
    <p:extLst>
      <p:ext uri="{BB962C8B-B14F-4D97-AF65-F5344CB8AC3E}">
        <p14:creationId xmlns:p14="http://schemas.microsoft.com/office/powerpoint/2010/main" val="234890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FEC069-176F-685C-6215-0DD52C7D0227}"/>
              </a:ext>
            </a:extLst>
          </p:cNvPr>
          <p:cNvSpPr>
            <a:spLocks noGrp="1"/>
          </p:cNvSpPr>
          <p:nvPr>
            <p:ph type="title"/>
          </p:nvPr>
        </p:nvSpPr>
        <p:spPr>
          <a:xfrm>
            <a:off x="777240" y="365760"/>
            <a:ext cx="10149840" cy="1545336"/>
          </a:xfrm>
        </p:spPr>
        <p:txBody>
          <a:bodyPr anchor="ctr">
            <a:normAutofit/>
          </a:bodyPr>
          <a:lstStyle/>
          <a:p>
            <a:r>
              <a:rPr lang="en-US" sz="4000" b="1" dirty="0">
                <a:latin typeface="Garamond" panose="02020404030301010803" pitchFamily="18" charset="0"/>
              </a:rPr>
              <a:t>History</a:t>
            </a:r>
          </a:p>
        </p:txBody>
      </p:sp>
      <p:sp>
        <p:nvSpPr>
          <p:cNvPr id="6" name="Content Placeholder 5">
            <a:extLst>
              <a:ext uri="{FF2B5EF4-FFF2-40B4-BE49-F238E27FC236}">
                <a16:creationId xmlns:a16="http://schemas.microsoft.com/office/drawing/2014/main" id="{FD991E57-F63F-9C8A-A42A-E5945720A8B3}"/>
              </a:ext>
            </a:extLst>
          </p:cNvPr>
          <p:cNvSpPr>
            <a:spLocks noGrp="1"/>
          </p:cNvSpPr>
          <p:nvPr>
            <p:ph idx="1"/>
          </p:nvPr>
        </p:nvSpPr>
        <p:spPr>
          <a:xfrm>
            <a:off x="295835" y="2093975"/>
            <a:ext cx="7550523" cy="4627499"/>
          </a:xfrm>
        </p:spPr>
        <p:txBody>
          <a:bodyPr anchor="t">
            <a:noAutofit/>
          </a:bodyPr>
          <a:lstStyle/>
          <a:p>
            <a:r>
              <a:rPr lang="en-US" sz="2400" dirty="0">
                <a:latin typeface="Garamond" panose="02020404030301010803" pitchFamily="18" charset="0"/>
              </a:rPr>
              <a:t>Coalition of Local Public Health in 2006</a:t>
            </a:r>
          </a:p>
          <a:p>
            <a:pPr lvl="1"/>
            <a:r>
              <a:rPr lang="en-US" sz="2000" dirty="0">
                <a:latin typeface="Garamond" panose="02020404030301010803" pitchFamily="18" charset="0"/>
              </a:rPr>
              <a:t>Massachusetts Health Officers Association (MHOA)</a:t>
            </a:r>
          </a:p>
          <a:p>
            <a:pPr lvl="1"/>
            <a:r>
              <a:rPr lang="en-US" sz="2000" dirty="0">
                <a:latin typeface="Garamond" panose="02020404030301010803" pitchFamily="18" charset="0"/>
              </a:rPr>
              <a:t>Massachusetts Association of Boards of Health (MAHB)</a:t>
            </a:r>
          </a:p>
          <a:p>
            <a:pPr lvl="1"/>
            <a:r>
              <a:rPr lang="en-US" sz="2000" dirty="0">
                <a:latin typeface="Garamond" panose="02020404030301010803" pitchFamily="18" charset="0"/>
              </a:rPr>
              <a:t>Massachusetts Association of Public Health Nurses (MAPHN)</a:t>
            </a:r>
          </a:p>
          <a:p>
            <a:pPr lvl="1"/>
            <a:r>
              <a:rPr lang="en-US" sz="2000" dirty="0">
                <a:latin typeface="Garamond" panose="02020404030301010803" pitchFamily="18" charset="0"/>
              </a:rPr>
              <a:t>Massachusetts Environmental Health Association (MEHA)</a:t>
            </a:r>
          </a:p>
          <a:p>
            <a:pPr lvl="1"/>
            <a:r>
              <a:rPr lang="en-US" sz="2000" dirty="0">
                <a:latin typeface="Garamond" panose="02020404030301010803" pitchFamily="18" charset="0"/>
              </a:rPr>
              <a:t>Massachusetts Public Health Association (MPHA)</a:t>
            </a:r>
          </a:p>
          <a:p>
            <a:pPr lvl="1"/>
            <a:endParaRPr lang="en-US" sz="2400" dirty="0">
              <a:latin typeface="Garamond" panose="02020404030301010803" pitchFamily="18" charset="0"/>
            </a:endParaRPr>
          </a:p>
          <a:p>
            <a:r>
              <a:rPr lang="en-US" sz="2400" dirty="0">
                <a:latin typeface="Garamond" panose="02020404030301010803" pitchFamily="18" charset="0"/>
              </a:rPr>
              <a:t>Coalition for Local Public Health today includes:</a:t>
            </a:r>
          </a:p>
          <a:p>
            <a:pPr lvl="1"/>
            <a:r>
              <a:rPr lang="en-US" sz="2000" dirty="0">
                <a:latin typeface="Garamond" panose="02020404030301010803" pitchFamily="18" charset="0"/>
              </a:rPr>
              <a:t>Western Massachusetts Public Health Association (WMPHA)</a:t>
            </a:r>
          </a:p>
          <a:p>
            <a:pPr lvl="1"/>
            <a:r>
              <a:rPr lang="en-US" sz="2000" dirty="0">
                <a:latin typeface="Garamond" panose="02020404030301010803" pitchFamily="18" charset="0"/>
              </a:rPr>
              <a:t>MPHAs new name: Massachusetts Public Health ALLIANCE</a:t>
            </a:r>
          </a:p>
        </p:txBody>
      </p:sp>
      <p:pic>
        <p:nvPicPr>
          <p:cNvPr id="8" name="Picture 7" descr="A black and white logo&#10;&#10;AI-generated content may be incorrect.">
            <a:extLst>
              <a:ext uri="{FF2B5EF4-FFF2-40B4-BE49-F238E27FC236}">
                <a16:creationId xmlns:a16="http://schemas.microsoft.com/office/drawing/2014/main" id="{3157A634-7D24-A490-2FB2-E526C0A09EDC}"/>
              </a:ext>
            </a:extLst>
          </p:cNvPr>
          <p:cNvPicPr>
            <a:picLocks noChangeAspect="1"/>
          </p:cNvPicPr>
          <p:nvPr/>
        </p:nvPicPr>
        <p:blipFill>
          <a:blip r:embed="rId2"/>
          <a:stretch>
            <a:fillRect/>
          </a:stretch>
        </p:blipFill>
        <p:spPr>
          <a:xfrm>
            <a:off x="8229600" y="3361055"/>
            <a:ext cx="3833756" cy="1545336"/>
          </a:xfrm>
          <a:prstGeom prst="rect">
            <a:avLst/>
          </a:prstGeom>
          <a:noFill/>
        </p:spPr>
      </p:pic>
      <p:sp>
        <p:nvSpPr>
          <p:cNvPr id="13" name="Slide Number Placeholder 4">
            <a:extLst>
              <a:ext uri="{FF2B5EF4-FFF2-40B4-BE49-F238E27FC236}">
                <a16:creationId xmlns:a16="http://schemas.microsoft.com/office/drawing/2014/main" id="{34BC5852-AC9F-4267-C145-FF2E910B40B5}"/>
              </a:ext>
            </a:extLst>
          </p:cNvPr>
          <p:cNvSpPr>
            <a:spLocks noGrp="1"/>
          </p:cNvSpPr>
          <p:nvPr>
            <p:ph type="sldNum" sz="quarter" idx="12"/>
          </p:nvPr>
        </p:nvSpPr>
        <p:spPr>
          <a:xfrm>
            <a:off x="8610600" y="6356350"/>
            <a:ext cx="2743200" cy="365125"/>
          </a:xfrm>
        </p:spPr>
        <p:txBody>
          <a:bodyPr/>
          <a:lstStyle/>
          <a:p>
            <a:pPr>
              <a:spcAft>
                <a:spcPts val="600"/>
              </a:spcAft>
            </a:pPr>
            <a:fld id="{CBD12358-51D2-46B3-9BDE-DF29528B9454}" type="slidenum">
              <a:rPr lang="en-US" smtClean="0"/>
              <a:pPr>
                <a:spcAft>
                  <a:spcPts val="600"/>
                </a:spcAft>
              </a:pPr>
              <a:t>3</a:t>
            </a:fld>
            <a:endParaRPr lang="en-US" dirty="0"/>
          </a:p>
        </p:txBody>
      </p:sp>
    </p:spTree>
    <p:extLst>
      <p:ext uri="{BB962C8B-B14F-4D97-AF65-F5344CB8AC3E}">
        <p14:creationId xmlns:p14="http://schemas.microsoft.com/office/powerpoint/2010/main" val="2100455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96E8-54E3-40E3-DE4F-DE3584E87C0B}"/>
              </a:ext>
            </a:extLst>
          </p:cNvPr>
          <p:cNvSpPr>
            <a:spLocks noGrp="1"/>
          </p:cNvSpPr>
          <p:nvPr>
            <p:ph type="title"/>
          </p:nvPr>
        </p:nvSpPr>
        <p:spPr>
          <a:xfrm>
            <a:off x="777240" y="365760"/>
            <a:ext cx="10890504" cy="1545336"/>
          </a:xfrm>
        </p:spPr>
        <p:txBody>
          <a:bodyPr anchor="ctr">
            <a:normAutofit/>
          </a:bodyPr>
          <a:lstStyle/>
          <a:p>
            <a:r>
              <a:rPr lang="en-US" b="1" dirty="0"/>
              <a:t>Questions/Comments?</a:t>
            </a:r>
          </a:p>
        </p:txBody>
      </p:sp>
      <p:pic>
        <p:nvPicPr>
          <p:cNvPr id="10" name="Content Placeholder 9" descr="Wooden blocks with question marks">
            <a:extLst>
              <a:ext uri="{FF2B5EF4-FFF2-40B4-BE49-F238E27FC236}">
                <a16:creationId xmlns:a16="http://schemas.microsoft.com/office/drawing/2014/main" id="{61CF1F39-97DA-2EDB-D057-0E9B47EF84D2}"/>
              </a:ext>
            </a:extLst>
          </p:cNvPr>
          <p:cNvPicPr>
            <a:picLocks noGrp="1" noChangeAspect="1"/>
          </p:cNvPicPr>
          <p:nvPr>
            <p:ph idx="13"/>
          </p:nvPr>
        </p:nvPicPr>
        <p:blipFill>
          <a:blip r:embed="rId3"/>
          <a:srcRect t="25757" r="1" b="16805"/>
          <a:stretch>
            <a:fillRect/>
          </a:stretch>
        </p:blipFill>
        <p:spPr>
          <a:xfrm>
            <a:off x="804672" y="2093976"/>
            <a:ext cx="10469880" cy="4014216"/>
          </a:xfrm>
          <a:noFill/>
        </p:spPr>
      </p:pic>
      <p:sp>
        <p:nvSpPr>
          <p:cNvPr id="4" name="Slide Number Placeholder 3">
            <a:extLst>
              <a:ext uri="{FF2B5EF4-FFF2-40B4-BE49-F238E27FC236}">
                <a16:creationId xmlns:a16="http://schemas.microsoft.com/office/drawing/2014/main" id="{23F5043E-1774-B682-6A9D-03464BB2F21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30</a:t>
            </a:fld>
            <a:endParaRPr lang="en-US" dirty="0"/>
          </a:p>
        </p:txBody>
      </p:sp>
    </p:spTree>
    <p:extLst>
      <p:ext uri="{BB962C8B-B14F-4D97-AF65-F5344CB8AC3E}">
        <p14:creationId xmlns:p14="http://schemas.microsoft.com/office/powerpoint/2010/main" val="463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E175-FD68-E44A-A067-990E7414BEE1}"/>
              </a:ext>
            </a:extLst>
          </p:cNvPr>
          <p:cNvSpPr>
            <a:spLocks noGrp="1"/>
          </p:cNvSpPr>
          <p:nvPr>
            <p:ph type="title"/>
          </p:nvPr>
        </p:nvSpPr>
        <p:spPr>
          <a:xfrm>
            <a:off x="777240" y="365760"/>
            <a:ext cx="10890504" cy="1545336"/>
          </a:xfrm>
        </p:spPr>
        <p:txBody>
          <a:bodyPr anchor="ctr">
            <a:normAutofit/>
          </a:bodyPr>
          <a:lstStyle/>
          <a:p>
            <a:r>
              <a:rPr lang="en-US" b="1" dirty="0">
                <a:latin typeface="Garamond" panose="02020404030301010803" pitchFamily="18" charset="0"/>
              </a:rPr>
              <a:t>History</a:t>
            </a:r>
          </a:p>
        </p:txBody>
      </p:sp>
      <p:pic>
        <p:nvPicPr>
          <p:cNvPr id="6" name="Picture 5" descr="A black and white logo&#10;&#10;AI-generated content may be incorrect.">
            <a:extLst>
              <a:ext uri="{FF2B5EF4-FFF2-40B4-BE49-F238E27FC236}">
                <a16:creationId xmlns:a16="http://schemas.microsoft.com/office/drawing/2014/main" id="{E509AB0A-5F57-8EFE-75E4-371A23634A62}"/>
              </a:ext>
            </a:extLst>
          </p:cNvPr>
          <p:cNvPicPr>
            <a:picLocks noChangeAspect="1"/>
          </p:cNvPicPr>
          <p:nvPr/>
        </p:nvPicPr>
        <p:blipFill>
          <a:blip r:embed="rId2"/>
          <a:stretch>
            <a:fillRect/>
          </a:stretch>
        </p:blipFill>
        <p:spPr>
          <a:xfrm>
            <a:off x="777240" y="3431343"/>
            <a:ext cx="2880360" cy="1101737"/>
          </a:xfrm>
          <a:prstGeom prst="rect">
            <a:avLst/>
          </a:prstGeom>
          <a:noFill/>
        </p:spPr>
      </p:pic>
      <p:sp>
        <p:nvSpPr>
          <p:cNvPr id="3" name="Content Placeholder 2">
            <a:extLst>
              <a:ext uri="{FF2B5EF4-FFF2-40B4-BE49-F238E27FC236}">
                <a16:creationId xmlns:a16="http://schemas.microsoft.com/office/drawing/2014/main" id="{ABE6ECE8-6240-C3E2-3C12-500572F2FBD2}"/>
              </a:ext>
            </a:extLst>
          </p:cNvPr>
          <p:cNvSpPr>
            <a:spLocks noGrp="1"/>
          </p:cNvSpPr>
          <p:nvPr>
            <p:ph idx="13"/>
          </p:nvPr>
        </p:nvSpPr>
        <p:spPr>
          <a:xfrm>
            <a:off x="3745006" y="2093975"/>
            <a:ext cx="8377518" cy="4690065"/>
          </a:xfrm>
        </p:spPr>
        <p:txBody>
          <a:bodyPr anchor="t">
            <a:normAutofit/>
          </a:bodyPr>
          <a:lstStyle/>
          <a:p>
            <a:r>
              <a:rPr lang="en-US" b="1" dirty="0">
                <a:latin typeface="Garamond" panose="02020404030301010803" pitchFamily="18" charset="0"/>
              </a:rPr>
              <a:t>Survey conducted by Justine Hyde on behalf of CLPH in 2006</a:t>
            </a:r>
          </a:p>
          <a:p>
            <a:r>
              <a:rPr lang="en-US" b="1" dirty="0">
                <a:latin typeface="Garamond" panose="02020404030301010803" pitchFamily="18" charset="0"/>
              </a:rPr>
              <a:t>Findings</a:t>
            </a:r>
            <a:r>
              <a:rPr lang="en-US" dirty="0">
                <a:latin typeface="Garamond" panose="02020404030301010803" pitchFamily="18" charset="0"/>
              </a:rPr>
              <a:t>:</a:t>
            </a:r>
          </a:p>
          <a:p>
            <a:pPr lvl="1"/>
            <a:r>
              <a:rPr lang="en-US" sz="2000" dirty="0">
                <a:latin typeface="Garamond" panose="02020404030301010803" pitchFamily="18" charset="0"/>
              </a:rPr>
              <a:t>All Boards of Health are required to provide or assure access to </a:t>
            </a:r>
            <a:r>
              <a:rPr lang="en-US" sz="2000" b="1" dirty="0">
                <a:latin typeface="Garamond" panose="02020404030301010803" pitchFamily="18" charset="0"/>
              </a:rPr>
              <a:t>an identical set of services.</a:t>
            </a:r>
          </a:p>
          <a:p>
            <a:pPr lvl="1"/>
            <a:r>
              <a:rPr lang="en-US" sz="2000" dirty="0">
                <a:latin typeface="Garamond" panose="02020404030301010803" pitchFamily="18" charset="0"/>
              </a:rPr>
              <a:t>Health Departments stretched too thin since the 9.11 terror attack.</a:t>
            </a:r>
          </a:p>
          <a:p>
            <a:pPr lvl="1"/>
            <a:r>
              <a:rPr lang="en-US" sz="2000" dirty="0">
                <a:latin typeface="Garamond" panose="02020404030301010803" pitchFamily="18" charset="0"/>
              </a:rPr>
              <a:t>More than 70% report they do not have staff to meet obligations.</a:t>
            </a:r>
          </a:p>
          <a:p>
            <a:pPr lvl="1"/>
            <a:r>
              <a:rPr lang="en-US" sz="2000" dirty="0">
                <a:latin typeface="Garamond" panose="02020404030301010803" pitchFamily="18" charset="0"/>
              </a:rPr>
              <a:t>Budgets have not kept up to inflation.</a:t>
            </a:r>
          </a:p>
          <a:p>
            <a:pPr lvl="1"/>
            <a:r>
              <a:rPr lang="en-US" sz="2000" dirty="0">
                <a:latin typeface="Garamond" panose="02020404030301010803" pitchFamily="18" charset="0"/>
              </a:rPr>
              <a:t>Some municipalities are forced to perform public health triage.</a:t>
            </a:r>
          </a:p>
          <a:p>
            <a:pPr lvl="2"/>
            <a:r>
              <a:rPr lang="en-US" sz="1800" dirty="0">
                <a:latin typeface="Garamond" panose="02020404030301010803" pitchFamily="18" charset="0"/>
              </a:rPr>
              <a:t>Providing only those services deemed most essential or engender the greatest sense of urgency.</a:t>
            </a:r>
          </a:p>
          <a:p>
            <a:pPr lvl="1"/>
            <a:r>
              <a:rPr lang="en-US" sz="2000" dirty="0">
                <a:latin typeface="Garamond" panose="02020404030301010803" pitchFamily="18" charset="0"/>
              </a:rPr>
              <a:t>Striking disparity in public health resources available to smaller municipalities, especially in Western Mass.</a:t>
            </a:r>
          </a:p>
        </p:txBody>
      </p:sp>
      <p:sp>
        <p:nvSpPr>
          <p:cNvPr id="4" name="Slide Number Placeholder 3">
            <a:extLst>
              <a:ext uri="{FF2B5EF4-FFF2-40B4-BE49-F238E27FC236}">
                <a16:creationId xmlns:a16="http://schemas.microsoft.com/office/drawing/2014/main" id="{9B004510-146C-DD09-35E6-DC4C3C16D00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4</a:t>
            </a:fld>
            <a:endParaRPr lang="en-US" dirty="0"/>
          </a:p>
        </p:txBody>
      </p:sp>
    </p:spTree>
    <p:extLst>
      <p:ext uri="{BB962C8B-B14F-4D97-AF65-F5344CB8AC3E}">
        <p14:creationId xmlns:p14="http://schemas.microsoft.com/office/powerpoint/2010/main" val="238224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00CEDA-73BF-44BE-9EDC-5CBF66D1820B}"/>
              </a:ext>
            </a:extLst>
          </p:cNvPr>
          <p:cNvSpPr>
            <a:spLocks noGrp="1"/>
          </p:cNvSpPr>
          <p:nvPr>
            <p:ph type="title"/>
          </p:nvPr>
        </p:nvSpPr>
        <p:spPr>
          <a:xfrm>
            <a:off x="777240" y="365760"/>
            <a:ext cx="10149840" cy="1545336"/>
          </a:xfrm>
        </p:spPr>
        <p:txBody>
          <a:bodyPr anchor="ctr">
            <a:normAutofit/>
          </a:bodyPr>
          <a:lstStyle/>
          <a:p>
            <a:r>
              <a:rPr lang="en-US" sz="4000" b="1" dirty="0">
                <a:latin typeface="Garamond" panose="02020404030301010803" pitchFamily="18" charset="0"/>
              </a:rPr>
              <a:t>Survey results - continued</a:t>
            </a:r>
          </a:p>
        </p:txBody>
      </p:sp>
      <p:sp>
        <p:nvSpPr>
          <p:cNvPr id="7" name="Content Placeholder 6">
            <a:extLst>
              <a:ext uri="{FF2B5EF4-FFF2-40B4-BE49-F238E27FC236}">
                <a16:creationId xmlns:a16="http://schemas.microsoft.com/office/drawing/2014/main" id="{93634511-3C5B-6933-0728-353E7E4B77BB}"/>
              </a:ext>
            </a:extLst>
          </p:cNvPr>
          <p:cNvSpPr>
            <a:spLocks noGrp="1"/>
          </p:cNvSpPr>
          <p:nvPr>
            <p:ph idx="1"/>
          </p:nvPr>
        </p:nvSpPr>
        <p:spPr>
          <a:xfrm>
            <a:off x="777240" y="2093975"/>
            <a:ext cx="5105848" cy="4468189"/>
          </a:xfrm>
        </p:spPr>
        <p:txBody>
          <a:bodyPr anchor="t">
            <a:normAutofit/>
          </a:bodyPr>
          <a:lstStyle/>
          <a:p>
            <a:r>
              <a:rPr lang="en-US" dirty="0">
                <a:latin typeface="Garamond" panose="02020404030301010803" pitchFamily="18" charset="0"/>
              </a:rPr>
              <a:t>Nearly 1/5 of workforce eligible to retire in next two years.</a:t>
            </a:r>
          </a:p>
          <a:p>
            <a:r>
              <a:rPr lang="en-US" dirty="0">
                <a:latin typeface="Garamond" panose="02020404030301010803" pitchFamily="18" charset="0"/>
              </a:rPr>
              <a:t>Health inspectors and public health nurses in short supply.</a:t>
            </a:r>
          </a:p>
          <a:p>
            <a:r>
              <a:rPr lang="en-US" dirty="0">
                <a:latin typeface="Garamond" panose="02020404030301010803" pitchFamily="18" charset="0"/>
              </a:rPr>
              <a:t>Qualification and salaries for public health personnel vary dramatically among municipalities.</a:t>
            </a:r>
          </a:p>
          <a:p>
            <a:r>
              <a:rPr lang="en-US" dirty="0">
                <a:latin typeface="Garamond" panose="02020404030301010803" pitchFamily="18" charset="0"/>
              </a:rPr>
              <a:t>Elected and appointed board of health members have limited formal training.</a:t>
            </a:r>
          </a:p>
        </p:txBody>
      </p:sp>
      <p:pic>
        <p:nvPicPr>
          <p:cNvPr id="9" name="Picture 8" descr="A black and white logo&#10;&#10;AI-generated content may be incorrect.">
            <a:extLst>
              <a:ext uri="{FF2B5EF4-FFF2-40B4-BE49-F238E27FC236}">
                <a16:creationId xmlns:a16="http://schemas.microsoft.com/office/drawing/2014/main" id="{201B05F2-9C39-8130-CEFF-09760D06FDC2}"/>
              </a:ext>
            </a:extLst>
          </p:cNvPr>
          <p:cNvPicPr>
            <a:picLocks noChangeAspect="1"/>
          </p:cNvPicPr>
          <p:nvPr/>
        </p:nvPicPr>
        <p:blipFill>
          <a:blip r:embed="rId2"/>
          <a:stretch>
            <a:fillRect/>
          </a:stretch>
        </p:blipFill>
        <p:spPr>
          <a:xfrm>
            <a:off x="6099048" y="3164578"/>
            <a:ext cx="4370832" cy="1671843"/>
          </a:xfrm>
          <a:prstGeom prst="rect">
            <a:avLst/>
          </a:prstGeom>
          <a:noFill/>
        </p:spPr>
      </p:pic>
      <p:sp>
        <p:nvSpPr>
          <p:cNvPr id="5" name="Slide Number Placeholder 4">
            <a:extLst>
              <a:ext uri="{FF2B5EF4-FFF2-40B4-BE49-F238E27FC236}">
                <a16:creationId xmlns:a16="http://schemas.microsoft.com/office/drawing/2014/main" id="{BB6AF69E-5440-8571-C1FA-53D1AF84CB5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BD12358-51D2-46B3-9BDE-DF29528B9454}" type="slidenum">
              <a:rPr lang="en-US" smtClean="0"/>
              <a:pPr>
                <a:spcAft>
                  <a:spcPts val="600"/>
                </a:spcAft>
              </a:pPr>
              <a:t>5</a:t>
            </a:fld>
            <a:endParaRPr lang="en-US" dirty="0"/>
          </a:p>
        </p:txBody>
      </p:sp>
    </p:spTree>
    <p:extLst>
      <p:ext uri="{BB962C8B-B14F-4D97-AF65-F5344CB8AC3E}">
        <p14:creationId xmlns:p14="http://schemas.microsoft.com/office/powerpoint/2010/main" val="3413781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F42E5A-2F47-F427-E815-DBD6857384BC}"/>
              </a:ext>
            </a:extLst>
          </p:cNvPr>
          <p:cNvSpPr>
            <a:spLocks noGrp="1"/>
          </p:cNvSpPr>
          <p:nvPr>
            <p:ph type="title"/>
          </p:nvPr>
        </p:nvSpPr>
        <p:spPr/>
        <p:txBody>
          <a:bodyPr>
            <a:normAutofit/>
          </a:bodyPr>
          <a:lstStyle/>
          <a:p>
            <a:pPr algn="ctr"/>
            <a:r>
              <a:rPr lang="en-US" sz="4000" b="1" dirty="0">
                <a:latin typeface="Garamond" panose="02020404030301010803" pitchFamily="18" charset="0"/>
              </a:rPr>
              <a:t>Public Health Working Group - 2006</a:t>
            </a:r>
          </a:p>
        </p:txBody>
      </p:sp>
      <p:sp>
        <p:nvSpPr>
          <p:cNvPr id="7" name="Content Placeholder 6">
            <a:extLst>
              <a:ext uri="{FF2B5EF4-FFF2-40B4-BE49-F238E27FC236}">
                <a16:creationId xmlns:a16="http://schemas.microsoft.com/office/drawing/2014/main" id="{C9CCFE4B-46B4-B2D6-649B-9BDF9F78DDA9}"/>
              </a:ext>
            </a:extLst>
          </p:cNvPr>
          <p:cNvSpPr>
            <a:spLocks noGrp="1"/>
          </p:cNvSpPr>
          <p:nvPr>
            <p:ph idx="13"/>
          </p:nvPr>
        </p:nvSpPr>
        <p:spPr>
          <a:xfrm>
            <a:off x="804672" y="2093976"/>
            <a:ext cx="10469880" cy="4676618"/>
          </a:xfrm>
        </p:spPr>
        <p:txBody>
          <a:bodyPr>
            <a:normAutofit fontScale="92500"/>
          </a:bodyPr>
          <a:lstStyle/>
          <a:p>
            <a:r>
              <a:rPr lang="en-US" sz="2400" dirty="0">
                <a:latin typeface="Garamond" panose="02020404030301010803" pitchFamily="18" charset="0"/>
              </a:rPr>
              <a:t>Co-Chairs:  </a:t>
            </a:r>
            <a:r>
              <a:rPr lang="en-US" sz="2400" dirty="0">
                <a:highlight>
                  <a:srgbClr val="FFFF00"/>
                </a:highlight>
                <a:latin typeface="Garamond" panose="02020404030301010803" pitchFamily="18" charset="0"/>
              </a:rPr>
              <a:t>Harold Cox</a:t>
            </a:r>
            <a:r>
              <a:rPr lang="en-US" sz="2400" dirty="0">
                <a:latin typeface="Garamond" panose="02020404030301010803" pitchFamily="18" charset="0"/>
              </a:rPr>
              <a:t>, BUSPH and Judith Kurland, Office of Mayor Thomas Menino</a:t>
            </a:r>
          </a:p>
          <a:p>
            <a:r>
              <a:rPr lang="en-US" sz="2400" dirty="0">
                <a:latin typeface="Garamond" panose="02020404030301010803" pitchFamily="18" charset="0"/>
              </a:rPr>
              <a:t>Members:</a:t>
            </a:r>
          </a:p>
          <a:p>
            <a:pPr lvl="1"/>
            <a:r>
              <a:rPr lang="en-US" sz="2200" dirty="0">
                <a:latin typeface="Garamond" panose="02020404030301010803" pitchFamily="18" charset="0"/>
              </a:rPr>
              <a:t>Kathy Atkinson, DPH</a:t>
            </a:r>
          </a:p>
          <a:p>
            <a:pPr lvl="1"/>
            <a:r>
              <a:rPr lang="en-US" sz="2200" dirty="0">
                <a:highlight>
                  <a:srgbClr val="FFFF00"/>
                </a:highlight>
                <a:latin typeface="Garamond" panose="02020404030301010803" pitchFamily="18" charset="0"/>
              </a:rPr>
              <a:t>Kerry Dunnell</a:t>
            </a:r>
            <a:r>
              <a:rPr lang="en-US" sz="2200" dirty="0">
                <a:latin typeface="Garamond" panose="02020404030301010803" pitchFamily="18" charset="0"/>
              </a:rPr>
              <a:t>, Cambridge Health Alliance</a:t>
            </a:r>
          </a:p>
          <a:p>
            <a:pPr lvl="1"/>
            <a:r>
              <a:rPr lang="en-US" sz="2200" dirty="0">
                <a:latin typeface="Garamond" panose="02020404030301010803" pitchFamily="18" charset="0"/>
              </a:rPr>
              <a:t>John Greib, Cambridge HealthAlliance</a:t>
            </a:r>
          </a:p>
          <a:p>
            <a:pPr lvl="1"/>
            <a:r>
              <a:rPr lang="en-US" sz="2200" dirty="0">
                <a:latin typeface="Garamond" panose="02020404030301010803" pitchFamily="18" charset="0"/>
              </a:rPr>
              <a:t>Jennifer Infurna, Office of Rep. Peter Koutoujian</a:t>
            </a:r>
          </a:p>
          <a:p>
            <a:pPr lvl="1"/>
            <a:r>
              <a:rPr lang="en-US" sz="2200" dirty="0">
                <a:latin typeface="Garamond" panose="02020404030301010803" pitchFamily="18" charset="0"/>
              </a:rPr>
              <a:t>David Johnson, Office of Senator Susan Fargo</a:t>
            </a:r>
          </a:p>
          <a:p>
            <a:pPr lvl="1"/>
            <a:r>
              <a:rPr lang="en-US" sz="2200" dirty="0">
                <a:latin typeface="Garamond" panose="02020404030301010803" pitchFamily="18" charset="0"/>
              </a:rPr>
              <a:t>Richard Lehan, DEP</a:t>
            </a:r>
          </a:p>
          <a:p>
            <a:pPr lvl="1"/>
            <a:r>
              <a:rPr lang="en-US" sz="2200" dirty="0">
                <a:highlight>
                  <a:srgbClr val="FFFF00"/>
                </a:highlight>
                <a:latin typeface="Garamond" panose="02020404030301010803" pitchFamily="18" charset="0"/>
              </a:rPr>
              <a:t>Cheryl Sbarra</a:t>
            </a:r>
            <a:r>
              <a:rPr lang="en-US" sz="2200" dirty="0">
                <a:latin typeface="Garamond" panose="02020404030301010803" pitchFamily="18" charset="0"/>
              </a:rPr>
              <a:t>, MAHB</a:t>
            </a:r>
          </a:p>
          <a:p>
            <a:pPr lvl="1"/>
            <a:r>
              <a:rPr lang="en-US" sz="2200" dirty="0">
                <a:latin typeface="Garamond" panose="02020404030301010803" pitchFamily="18" charset="0"/>
              </a:rPr>
              <a:t>Frank Singleton, Lowell Health Department</a:t>
            </a:r>
          </a:p>
          <a:p>
            <a:pPr lvl="1"/>
            <a:r>
              <a:rPr lang="en-US" sz="2200" dirty="0">
                <a:highlight>
                  <a:srgbClr val="FFFF00"/>
                </a:highlight>
                <a:latin typeface="Garamond" panose="02020404030301010803" pitchFamily="18" charset="0"/>
              </a:rPr>
              <a:t>Phoebe Walker</a:t>
            </a:r>
            <a:r>
              <a:rPr lang="en-US" sz="2200" dirty="0">
                <a:latin typeface="Garamond" panose="02020404030301010803" pitchFamily="18" charset="0"/>
              </a:rPr>
              <a:t>, Franklin Regional Council of Governments</a:t>
            </a:r>
          </a:p>
          <a:p>
            <a:pPr lvl="1"/>
            <a:r>
              <a:rPr lang="en-US" sz="2200" dirty="0">
                <a:latin typeface="Garamond" panose="02020404030301010803" pitchFamily="18" charset="0"/>
              </a:rPr>
              <a:t>Geoff Wilkinson, </a:t>
            </a:r>
            <a:r>
              <a:rPr lang="en-US" sz="2200" dirty="0">
                <a:highlight>
                  <a:srgbClr val="FFFF00"/>
                </a:highlight>
                <a:latin typeface="Garamond" panose="02020404030301010803" pitchFamily="18" charset="0"/>
              </a:rPr>
              <a:t>Massachusetts Public Health Association</a:t>
            </a:r>
          </a:p>
        </p:txBody>
      </p:sp>
      <p:sp>
        <p:nvSpPr>
          <p:cNvPr id="5" name="Slide Number Placeholder 4">
            <a:extLst>
              <a:ext uri="{FF2B5EF4-FFF2-40B4-BE49-F238E27FC236}">
                <a16:creationId xmlns:a16="http://schemas.microsoft.com/office/drawing/2014/main" id="{8D77D1E6-8949-C19D-CA63-697921BE0287}"/>
              </a:ext>
            </a:extLst>
          </p:cNvPr>
          <p:cNvSpPr>
            <a:spLocks noGrp="1"/>
          </p:cNvSpPr>
          <p:nvPr>
            <p:ph type="sldNum" sz="quarter" idx="12"/>
          </p:nvPr>
        </p:nvSpPr>
        <p:spPr/>
        <p:txBody>
          <a:bodyPr/>
          <a:lstStyle/>
          <a:p>
            <a:fld id="{CBD12358-51D2-46B3-9BDE-DF29528B9454}" type="slidenum">
              <a:rPr lang="en-US" smtClean="0"/>
              <a:t>6</a:t>
            </a:fld>
            <a:endParaRPr lang="en-US" dirty="0"/>
          </a:p>
        </p:txBody>
      </p:sp>
      <p:pic>
        <p:nvPicPr>
          <p:cNvPr id="9" name="Picture 8" descr="A black and white logo&#10;&#10;AI-generated content may be incorrect.">
            <a:extLst>
              <a:ext uri="{FF2B5EF4-FFF2-40B4-BE49-F238E27FC236}">
                <a16:creationId xmlns:a16="http://schemas.microsoft.com/office/drawing/2014/main" id="{6EB59753-A201-CA7C-A36E-37BE3DFFC0C4}"/>
              </a:ext>
            </a:extLst>
          </p:cNvPr>
          <p:cNvPicPr>
            <a:picLocks noChangeAspect="1"/>
          </p:cNvPicPr>
          <p:nvPr/>
        </p:nvPicPr>
        <p:blipFill>
          <a:blip r:embed="rId2"/>
          <a:stretch>
            <a:fillRect/>
          </a:stretch>
        </p:blipFill>
        <p:spPr>
          <a:xfrm>
            <a:off x="8479446" y="5354854"/>
            <a:ext cx="3566160" cy="1366621"/>
          </a:xfrm>
          <a:prstGeom prst="rect">
            <a:avLst/>
          </a:prstGeom>
        </p:spPr>
      </p:pic>
    </p:spTree>
    <p:extLst>
      <p:ext uri="{BB962C8B-B14F-4D97-AF65-F5344CB8AC3E}">
        <p14:creationId xmlns:p14="http://schemas.microsoft.com/office/powerpoint/2010/main" val="336771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8E7C-3DA7-457F-942F-66310EF3C8E2}"/>
              </a:ext>
            </a:extLst>
          </p:cNvPr>
          <p:cNvSpPr>
            <a:spLocks noGrp="1"/>
          </p:cNvSpPr>
          <p:nvPr>
            <p:ph type="title"/>
          </p:nvPr>
        </p:nvSpPr>
        <p:spPr/>
        <p:txBody>
          <a:bodyPr>
            <a:normAutofit/>
          </a:bodyPr>
          <a:lstStyle/>
          <a:p>
            <a:pPr algn="ctr"/>
            <a:r>
              <a:rPr lang="en-US" sz="4000" b="1" dirty="0">
                <a:latin typeface="Garamond" panose="02020404030301010803" pitchFamily="18" charset="0"/>
              </a:rPr>
              <a:t>The Work</a:t>
            </a:r>
          </a:p>
        </p:txBody>
      </p:sp>
      <p:sp>
        <p:nvSpPr>
          <p:cNvPr id="3" name="Content Placeholder 2">
            <a:extLst>
              <a:ext uri="{FF2B5EF4-FFF2-40B4-BE49-F238E27FC236}">
                <a16:creationId xmlns:a16="http://schemas.microsoft.com/office/drawing/2014/main" id="{5F676678-0AD1-B291-2AB3-D0A93E6D6609}"/>
              </a:ext>
            </a:extLst>
          </p:cNvPr>
          <p:cNvSpPr>
            <a:spLocks noGrp="1"/>
          </p:cNvSpPr>
          <p:nvPr>
            <p:ph idx="13"/>
          </p:nvPr>
        </p:nvSpPr>
        <p:spPr>
          <a:xfrm>
            <a:off x="297897" y="2093976"/>
            <a:ext cx="11596206" cy="4764024"/>
          </a:xfrm>
        </p:spPr>
        <p:txBody>
          <a:bodyPr>
            <a:normAutofit fontScale="92500" lnSpcReduction="20000"/>
          </a:bodyPr>
          <a:lstStyle/>
          <a:p>
            <a:r>
              <a:rPr lang="en-US" sz="2400" dirty="0">
                <a:latin typeface="Garamond" panose="02020404030301010803" pitchFamily="18" charset="0"/>
              </a:rPr>
              <a:t>Research:</a:t>
            </a:r>
          </a:p>
          <a:p>
            <a:pPr lvl="1"/>
            <a:r>
              <a:rPr lang="en-US" sz="2200" dirty="0">
                <a:latin typeface="Garamond" panose="02020404030301010803" pitchFamily="18" charset="0"/>
              </a:rPr>
              <a:t>Cities and towns that had longstanding cooperative agreements.</a:t>
            </a:r>
          </a:p>
          <a:p>
            <a:pPr lvl="1"/>
            <a:r>
              <a:rPr lang="en-US" sz="2200" dirty="0">
                <a:latin typeface="Garamond" panose="02020404030301010803" pitchFamily="18" charset="0"/>
              </a:rPr>
              <a:t>Public health emergencies without boundaries</a:t>
            </a:r>
          </a:p>
          <a:p>
            <a:pPr lvl="2"/>
            <a:r>
              <a:rPr lang="en-US" sz="2000" dirty="0">
                <a:latin typeface="Garamond" panose="02020404030301010803" pitchFamily="18" charset="0"/>
              </a:rPr>
              <a:t>Anthrax</a:t>
            </a:r>
          </a:p>
          <a:p>
            <a:pPr lvl="2"/>
            <a:r>
              <a:rPr lang="en-US" sz="2000" dirty="0">
                <a:latin typeface="Garamond" panose="02020404030301010803" pitchFamily="18" charset="0"/>
              </a:rPr>
              <a:t>West Nile virus</a:t>
            </a:r>
          </a:p>
          <a:p>
            <a:pPr lvl="2"/>
            <a:r>
              <a:rPr lang="en-US" sz="2000" dirty="0">
                <a:latin typeface="Garamond" panose="02020404030301010803" pitchFamily="18" charset="0"/>
              </a:rPr>
              <a:t>Hepatitis A outbreaks</a:t>
            </a:r>
          </a:p>
          <a:p>
            <a:pPr lvl="1"/>
            <a:r>
              <a:rPr lang="en-US" sz="2200" dirty="0">
                <a:latin typeface="Garamond" panose="02020404030301010803" pitchFamily="18" charset="0"/>
              </a:rPr>
              <a:t>MTCP tobacco collaboratives</a:t>
            </a:r>
          </a:p>
          <a:p>
            <a:pPr lvl="1"/>
            <a:r>
              <a:rPr lang="en-US" sz="2200" dirty="0">
                <a:latin typeface="Garamond" panose="02020404030301010803" pitchFamily="18" charset="0"/>
              </a:rPr>
              <a:t>Practice in other states</a:t>
            </a:r>
          </a:p>
          <a:p>
            <a:pPr lvl="1"/>
            <a:r>
              <a:rPr lang="en-US" sz="2200" dirty="0">
                <a:latin typeface="Garamond" panose="02020404030301010803" pitchFamily="18" charset="0"/>
              </a:rPr>
              <a:t>Maintaining and preserving legal authority of each board of health</a:t>
            </a:r>
          </a:p>
          <a:p>
            <a:r>
              <a:rPr lang="en-US" sz="2400" dirty="0">
                <a:latin typeface="Garamond" panose="02020404030301010803" pitchFamily="18" charset="0"/>
              </a:rPr>
              <a:t>Crossed the state giving presentations about what boards of health did and why we needed to consider changing the way we delivered services to assure every resident in MA received the same level of services regardless of where they lived.</a:t>
            </a:r>
          </a:p>
          <a:p>
            <a:r>
              <a:rPr lang="en-US" sz="2400" dirty="0">
                <a:latin typeface="Garamond" panose="02020404030301010803" pitchFamily="18" charset="0"/>
              </a:rPr>
              <a:t>Not always well-received.</a:t>
            </a:r>
          </a:p>
          <a:p>
            <a:endParaRPr lang="en-US" sz="2400" dirty="0">
              <a:latin typeface="Garamond" panose="02020404030301010803" pitchFamily="18" charset="0"/>
            </a:endParaRPr>
          </a:p>
          <a:p>
            <a:pPr marL="457200" lvl="1" indent="0">
              <a:buNone/>
            </a:pPr>
            <a:endParaRPr lang="en-US" sz="2200" b="1" dirty="0">
              <a:latin typeface="Garamond" panose="02020404030301010803" pitchFamily="18" charset="0"/>
            </a:endParaRPr>
          </a:p>
        </p:txBody>
      </p:sp>
      <p:sp>
        <p:nvSpPr>
          <p:cNvPr id="4" name="Slide Number Placeholder 3">
            <a:extLst>
              <a:ext uri="{FF2B5EF4-FFF2-40B4-BE49-F238E27FC236}">
                <a16:creationId xmlns:a16="http://schemas.microsoft.com/office/drawing/2014/main" id="{6F686C0D-D63C-B9FE-DE12-9A7430753866}"/>
              </a:ext>
            </a:extLst>
          </p:cNvPr>
          <p:cNvSpPr>
            <a:spLocks noGrp="1"/>
          </p:cNvSpPr>
          <p:nvPr>
            <p:ph type="sldNum" sz="quarter" idx="12"/>
          </p:nvPr>
        </p:nvSpPr>
        <p:spPr/>
        <p:txBody>
          <a:bodyPr/>
          <a:lstStyle/>
          <a:p>
            <a:fld id="{CBD12358-51D2-46B3-9BDE-DF29528B9454}" type="slidenum">
              <a:rPr lang="en-US" smtClean="0"/>
              <a:t>7</a:t>
            </a:fld>
            <a:endParaRPr lang="en-US" dirty="0"/>
          </a:p>
        </p:txBody>
      </p:sp>
      <p:pic>
        <p:nvPicPr>
          <p:cNvPr id="6" name="Picture 5" descr="A black and white logo&#10;&#10;AI-generated content may be incorrect.">
            <a:extLst>
              <a:ext uri="{FF2B5EF4-FFF2-40B4-BE49-F238E27FC236}">
                <a16:creationId xmlns:a16="http://schemas.microsoft.com/office/drawing/2014/main" id="{D61B155B-1DFF-2BF6-C4C9-E387A1D2C33F}"/>
              </a:ext>
            </a:extLst>
          </p:cNvPr>
          <p:cNvPicPr>
            <a:picLocks noChangeAspect="1"/>
          </p:cNvPicPr>
          <p:nvPr/>
        </p:nvPicPr>
        <p:blipFill>
          <a:blip r:embed="rId2"/>
          <a:stretch>
            <a:fillRect/>
          </a:stretch>
        </p:blipFill>
        <p:spPr>
          <a:xfrm>
            <a:off x="9030775" y="3429000"/>
            <a:ext cx="2863328" cy="1097280"/>
          </a:xfrm>
          <a:prstGeom prst="rect">
            <a:avLst/>
          </a:prstGeom>
        </p:spPr>
      </p:pic>
    </p:spTree>
    <p:extLst>
      <p:ext uri="{BB962C8B-B14F-4D97-AF65-F5344CB8AC3E}">
        <p14:creationId xmlns:p14="http://schemas.microsoft.com/office/powerpoint/2010/main" val="106724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a:extLst>
              <a:ext uri="{FF2B5EF4-FFF2-40B4-BE49-F238E27FC236}">
                <a16:creationId xmlns:a16="http://schemas.microsoft.com/office/drawing/2014/main" id="{15AA1B74-BADF-177A-3075-32E6DF174DDB}"/>
              </a:ext>
            </a:extLst>
          </p:cNvPr>
          <p:cNvSpPr>
            <a:spLocks noGrp="1" noChangeArrowheads="1"/>
          </p:cNvSpPr>
          <p:nvPr>
            <p:ph type="title"/>
          </p:nvPr>
        </p:nvSpPr>
        <p:spPr/>
        <p:txBody>
          <a:bodyPr/>
          <a:lstStyle/>
          <a:p>
            <a:pPr algn="ctr" eaLnBrk="1" hangingPunct="1"/>
            <a:r>
              <a:rPr lang="en-US" altLang="en-US" sz="3200" b="1" dirty="0">
                <a:latin typeface="Garamond" panose="02020404030301010803" pitchFamily="18" charset="0"/>
              </a:rPr>
              <a:t>Public Health in the News Everyday - 2008</a:t>
            </a:r>
          </a:p>
        </p:txBody>
      </p:sp>
      <p:pic>
        <p:nvPicPr>
          <p:cNvPr id="5123" name="Picture 3">
            <a:extLst>
              <a:ext uri="{FF2B5EF4-FFF2-40B4-BE49-F238E27FC236}">
                <a16:creationId xmlns:a16="http://schemas.microsoft.com/office/drawing/2014/main" id="{4A1007D0-974C-C78B-AE7A-15E144E6EE1B}"/>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tretch>
            <a:fillRect/>
          </a:stretch>
        </p:blipFill>
        <p:spPr>
          <a:xfrm>
            <a:off x="10808140" y="2086672"/>
            <a:ext cx="679794" cy="4014787"/>
          </a:xfrm>
          <a:noFill/>
        </p:spPr>
      </p:pic>
      <p:pic>
        <p:nvPicPr>
          <p:cNvPr id="5124" name="Picture 4">
            <a:extLst>
              <a:ext uri="{FF2B5EF4-FFF2-40B4-BE49-F238E27FC236}">
                <a16:creationId xmlns:a16="http://schemas.microsoft.com/office/drawing/2014/main" id="{A06655E9-5AC4-3BE3-DE9E-4D2F2C7CC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296943" y="2011574"/>
            <a:ext cx="1306513"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4864353A-64E7-6026-0A44-EF9E83DA6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899650">
            <a:off x="1150953" y="1880072"/>
            <a:ext cx="11144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297678F0-B409-B7AA-6848-640442806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68072">
            <a:off x="1113182" y="3656007"/>
            <a:ext cx="32448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a:extLst>
              <a:ext uri="{FF2B5EF4-FFF2-40B4-BE49-F238E27FC236}">
                <a16:creationId xmlns:a16="http://schemas.microsoft.com/office/drawing/2014/main" id="{E07F83E0-87E2-8FE7-5A7D-ECA009E8F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1225" y="1620839"/>
            <a:ext cx="47164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a:extLst>
              <a:ext uri="{FF2B5EF4-FFF2-40B4-BE49-F238E27FC236}">
                <a16:creationId xmlns:a16="http://schemas.microsoft.com/office/drawing/2014/main" id="{BEF6844A-8D48-32B4-0A65-684514F772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564747">
            <a:off x="21643975" y="3586164"/>
            <a:ext cx="54943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a:extLst>
              <a:ext uri="{FF2B5EF4-FFF2-40B4-BE49-F238E27FC236}">
                <a16:creationId xmlns:a16="http://schemas.microsoft.com/office/drawing/2014/main" id="{43FAE32A-5F5E-E91F-67BA-1B00DB55C4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409700" y="5694844"/>
            <a:ext cx="7696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ectangle 10">
            <a:extLst>
              <a:ext uri="{FF2B5EF4-FFF2-40B4-BE49-F238E27FC236}">
                <a16:creationId xmlns:a16="http://schemas.microsoft.com/office/drawing/2014/main" id="{4BFF8302-0EB2-0FA1-535D-ABA36C2D3B92}"/>
              </a:ext>
            </a:extLst>
          </p:cNvPr>
          <p:cNvSpPr>
            <a:spLocks noChangeArrowheads="1"/>
          </p:cNvSpPr>
          <p:nvPr/>
        </p:nvSpPr>
        <p:spPr bwMode="auto">
          <a:xfrm rot="21464718">
            <a:off x="5126326" y="3256805"/>
            <a:ext cx="6933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a:t>S. Boston </a:t>
            </a:r>
            <a:r>
              <a:rPr lang="en-US" altLang="en-US" b="1" u="sng" dirty="0"/>
              <a:t>house of </a:t>
            </a:r>
            <a:r>
              <a:rPr lang="en-US" altLang="en-US" b="1" dirty="0"/>
              <a:t>squalor condemned</a:t>
            </a:r>
          </a:p>
          <a:p>
            <a:pPr algn="ctr"/>
            <a:r>
              <a:rPr lang="en-US" altLang="en-US" b="1" dirty="0"/>
              <a:t>City gives owners 30 days to clean</a:t>
            </a:r>
          </a:p>
        </p:txBody>
      </p:sp>
      <p:pic>
        <p:nvPicPr>
          <p:cNvPr id="5131" name="Picture 11" descr="glogo">
            <a:hlinkClick r:id="rId8"/>
            <a:extLst>
              <a:ext uri="{FF2B5EF4-FFF2-40B4-BE49-F238E27FC236}">
                <a16:creationId xmlns:a16="http://schemas.microsoft.com/office/drawing/2014/main" id="{7CA7A36F-358C-325C-D655-2EECE2EC03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62211">
            <a:off x="8153400" y="2895601"/>
            <a:ext cx="1752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12">
            <a:extLst>
              <a:ext uri="{FF2B5EF4-FFF2-40B4-BE49-F238E27FC236}">
                <a16:creationId xmlns:a16="http://schemas.microsoft.com/office/drawing/2014/main" id="{EC030ECD-235A-0A42-4923-CEFADEE0FD2F}"/>
              </a:ext>
            </a:extLst>
          </p:cNvPr>
          <p:cNvSpPr>
            <a:spLocks noChangeArrowheads="1"/>
          </p:cNvSpPr>
          <p:nvPr/>
        </p:nvSpPr>
        <p:spPr bwMode="auto">
          <a:xfrm>
            <a:off x="5257800" y="5167314"/>
            <a:ext cx="2692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SENATE PASSES TRANS FAT BILL</a:t>
            </a:r>
          </a:p>
        </p:txBody>
      </p:sp>
      <p:pic>
        <p:nvPicPr>
          <p:cNvPr id="5133" name="Picture 13">
            <a:extLst>
              <a:ext uri="{FF2B5EF4-FFF2-40B4-BE49-F238E27FC236}">
                <a16:creationId xmlns:a16="http://schemas.microsoft.com/office/drawing/2014/main" id="{A1928519-9F79-684B-6B59-38529B6CF4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903735" y="4531828"/>
            <a:ext cx="21748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Rectangle 14">
            <a:extLst>
              <a:ext uri="{FF2B5EF4-FFF2-40B4-BE49-F238E27FC236}">
                <a16:creationId xmlns:a16="http://schemas.microsoft.com/office/drawing/2014/main" id="{FBD6EF87-4016-9D82-D3D0-DC0FB677AE38}"/>
              </a:ext>
            </a:extLst>
          </p:cNvPr>
          <p:cNvSpPr>
            <a:spLocks noChangeArrowheads="1"/>
          </p:cNvSpPr>
          <p:nvPr/>
        </p:nvSpPr>
        <p:spPr bwMode="auto">
          <a:xfrm rot="21449777">
            <a:off x="3296729" y="2214307"/>
            <a:ext cx="585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t>Third Man confirmed dead from Whittier Farms Milk contamination</a:t>
            </a:r>
            <a:r>
              <a:rPr lang="en-US" alt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7881-EBF7-E028-9570-5A42F1A96822}"/>
              </a:ext>
            </a:extLst>
          </p:cNvPr>
          <p:cNvSpPr>
            <a:spLocks noGrp="1"/>
          </p:cNvSpPr>
          <p:nvPr>
            <p:ph type="title"/>
          </p:nvPr>
        </p:nvSpPr>
        <p:spPr/>
        <p:txBody>
          <a:bodyPr>
            <a:normAutofit/>
          </a:bodyPr>
          <a:lstStyle/>
          <a:p>
            <a:pPr algn="ctr"/>
            <a:r>
              <a:rPr lang="en-US" sz="4000" b="1" dirty="0">
                <a:latin typeface="Garamond" panose="02020404030301010803" pitchFamily="18" charset="0"/>
              </a:rPr>
              <a:t>Working Group’s Recommendations 2007</a:t>
            </a:r>
          </a:p>
        </p:txBody>
      </p:sp>
      <p:sp>
        <p:nvSpPr>
          <p:cNvPr id="3" name="Content Placeholder 2">
            <a:extLst>
              <a:ext uri="{FF2B5EF4-FFF2-40B4-BE49-F238E27FC236}">
                <a16:creationId xmlns:a16="http://schemas.microsoft.com/office/drawing/2014/main" id="{2B7448D0-B4A1-427A-E359-989C014E8CE6}"/>
              </a:ext>
            </a:extLst>
          </p:cNvPr>
          <p:cNvSpPr>
            <a:spLocks noGrp="1"/>
          </p:cNvSpPr>
          <p:nvPr>
            <p:ph idx="13"/>
          </p:nvPr>
        </p:nvSpPr>
        <p:spPr>
          <a:xfrm>
            <a:off x="804672" y="2093976"/>
            <a:ext cx="10890504" cy="4817812"/>
          </a:xfrm>
        </p:spPr>
        <p:txBody>
          <a:bodyPr>
            <a:normAutofit fontScale="92500" lnSpcReduction="20000"/>
          </a:bodyPr>
          <a:lstStyle/>
          <a:p>
            <a:r>
              <a:rPr lang="en-US" sz="2400" dirty="0">
                <a:latin typeface="Garamond" panose="02020404030301010803" pitchFamily="18" charset="0"/>
              </a:rPr>
              <a:t>Develop various model organizational structures.</a:t>
            </a:r>
          </a:p>
          <a:p>
            <a:pPr lvl="1"/>
            <a:r>
              <a:rPr lang="en-US" sz="2200" dirty="0">
                <a:latin typeface="Garamond" panose="02020404030301010803" pitchFamily="18" charset="0"/>
              </a:rPr>
              <a:t>One size won’t fit all.</a:t>
            </a:r>
          </a:p>
          <a:p>
            <a:pPr lvl="1"/>
            <a:r>
              <a:rPr lang="en-US" sz="2200" dirty="0">
                <a:latin typeface="Garamond" panose="02020404030301010803" pitchFamily="18" charset="0"/>
              </a:rPr>
              <a:t>Respect, support and accommodate existing structures.</a:t>
            </a:r>
          </a:p>
          <a:p>
            <a:pPr lvl="1"/>
            <a:r>
              <a:rPr lang="en-US" sz="2200" dirty="0">
                <a:latin typeface="Garamond" panose="02020404030301010803" pitchFamily="18" charset="0"/>
              </a:rPr>
              <a:t>Respect historical relationships.</a:t>
            </a:r>
          </a:p>
          <a:p>
            <a:r>
              <a:rPr lang="en-US" sz="2400" dirty="0">
                <a:latin typeface="Garamond" panose="02020404030301010803" pitchFamily="18" charset="0"/>
              </a:rPr>
              <a:t>Develop set of governing principles.</a:t>
            </a:r>
          </a:p>
          <a:p>
            <a:pPr lvl="1"/>
            <a:r>
              <a:rPr lang="en-US" sz="2200" dirty="0">
                <a:latin typeface="Garamond" panose="02020404030301010803" pitchFamily="18" charset="0"/>
              </a:rPr>
              <a:t>Understand roles and responsibilities.</a:t>
            </a:r>
          </a:p>
          <a:p>
            <a:pPr lvl="1"/>
            <a:r>
              <a:rPr lang="en-US" sz="2200" dirty="0">
                <a:latin typeface="Garamond" panose="02020404030301010803" pitchFamily="18" charset="0"/>
              </a:rPr>
              <a:t>Understand legal authority of boards of health.</a:t>
            </a:r>
          </a:p>
          <a:p>
            <a:r>
              <a:rPr lang="en-US" sz="2400" dirty="0">
                <a:latin typeface="Garamond" panose="02020404030301010803" pitchFamily="18" charset="0"/>
              </a:rPr>
              <a:t>Adequately fund organizational structures.</a:t>
            </a:r>
          </a:p>
          <a:p>
            <a:r>
              <a:rPr lang="en-US" sz="2400" dirty="0">
                <a:latin typeface="Garamond" panose="02020404030301010803" pitchFamily="18" charset="0"/>
              </a:rPr>
              <a:t>Develop performance standards.</a:t>
            </a:r>
          </a:p>
          <a:p>
            <a:r>
              <a:rPr lang="en-US" sz="2400" dirty="0">
                <a:latin typeface="Garamond" panose="02020404030301010803" pitchFamily="18" charset="0"/>
              </a:rPr>
              <a:t>Assure all districts can meet regulatory and statutory requirements.</a:t>
            </a:r>
          </a:p>
          <a:p>
            <a:r>
              <a:rPr lang="en-US" sz="2400" dirty="0">
                <a:latin typeface="Garamond" panose="02020404030301010803" pitchFamily="18" charset="0"/>
              </a:rPr>
              <a:t>Build on existing legislation to do this work.</a:t>
            </a:r>
          </a:p>
        </p:txBody>
      </p:sp>
      <p:sp>
        <p:nvSpPr>
          <p:cNvPr id="4" name="Slide Number Placeholder 3">
            <a:extLst>
              <a:ext uri="{FF2B5EF4-FFF2-40B4-BE49-F238E27FC236}">
                <a16:creationId xmlns:a16="http://schemas.microsoft.com/office/drawing/2014/main" id="{55EB899B-FB0E-CFDA-2CB3-4645FB702DA6}"/>
              </a:ext>
            </a:extLst>
          </p:cNvPr>
          <p:cNvSpPr>
            <a:spLocks noGrp="1"/>
          </p:cNvSpPr>
          <p:nvPr>
            <p:ph type="sldNum" sz="quarter" idx="12"/>
          </p:nvPr>
        </p:nvSpPr>
        <p:spPr/>
        <p:txBody>
          <a:bodyPr/>
          <a:lstStyle/>
          <a:p>
            <a:fld id="{CBD12358-51D2-46B3-9BDE-DF29528B9454}" type="slidenum">
              <a:rPr lang="en-US" smtClean="0"/>
              <a:t>9</a:t>
            </a:fld>
            <a:endParaRPr lang="en-US" dirty="0"/>
          </a:p>
        </p:txBody>
      </p:sp>
      <p:pic>
        <p:nvPicPr>
          <p:cNvPr id="6" name="Picture 5" descr="A black and white logo&#10;&#10;AI-generated content may be incorrect.">
            <a:extLst>
              <a:ext uri="{FF2B5EF4-FFF2-40B4-BE49-F238E27FC236}">
                <a16:creationId xmlns:a16="http://schemas.microsoft.com/office/drawing/2014/main" id="{C0710E1A-B634-2EA9-B622-5297898CC344}"/>
              </a:ext>
            </a:extLst>
          </p:cNvPr>
          <p:cNvPicPr>
            <a:picLocks noChangeAspect="1"/>
          </p:cNvPicPr>
          <p:nvPr/>
        </p:nvPicPr>
        <p:blipFill>
          <a:blip r:embed="rId2"/>
          <a:stretch>
            <a:fillRect/>
          </a:stretch>
        </p:blipFill>
        <p:spPr>
          <a:xfrm>
            <a:off x="8933777" y="3768102"/>
            <a:ext cx="2834640" cy="1086287"/>
          </a:xfrm>
          <a:prstGeom prst="rect">
            <a:avLst/>
          </a:prstGeom>
        </p:spPr>
      </p:pic>
    </p:spTree>
    <p:extLst>
      <p:ext uri="{BB962C8B-B14F-4D97-AF65-F5344CB8AC3E}">
        <p14:creationId xmlns:p14="http://schemas.microsoft.com/office/powerpoint/2010/main" val="2629018718"/>
      </p:ext>
    </p:extLst>
  </p:cSld>
  <p:clrMapOvr>
    <a:masterClrMapping/>
  </p:clrMapOvr>
</p:sld>
</file>

<file path=ppt/theme/theme1.xml><?xml version="1.0" encoding="utf-8"?>
<a:theme xmlns:a="http://schemas.openxmlformats.org/drawingml/2006/main" name="Custom">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468121_win32_CP_V3" id="{DB41292E-DA07-4A60-84D2-21F0B686AF93}" vid="{CD2DD4A9-674C-44A3-BA93-D7C3019ED0B9}"/>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9BBA1-1277-4614-8DDE-B2EB22751222}">
  <ds:schemaRefs>
    <ds:schemaRef ds:uri="http://schemas.microsoft.com/sharepoint/v3/contenttype/forms"/>
  </ds:schemaRefs>
</ds:datastoreItem>
</file>

<file path=customXml/itemProps2.xml><?xml version="1.0" encoding="utf-8"?>
<ds:datastoreItem xmlns:ds="http://schemas.openxmlformats.org/officeDocument/2006/customXml" ds:itemID="{62AF5DA8-6387-4138-BF96-B65D39F2FC2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E47603A-423C-4B8F-AA3D-8E6FA47105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Coastal presentation</Template>
  <TotalTime>275</TotalTime>
  <Words>1898</Words>
  <Application>Microsoft Office PowerPoint</Application>
  <PresentationFormat>Widescreen</PresentationFormat>
  <Paragraphs>202</Paragraphs>
  <Slides>30</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Garamond</vt:lpstr>
      <vt:lpstr>Palatino Linotype</vt:lpstr>
      <vt:lpstr>Segoe UI Light</vt:lpstr>
      <vt:lpstr>Custom</vt:lpstr>
      <vt:lpstr>Gallery</vt:lpstr>
      <vt:lpstr>   Demystifying local public health changes in Massachusetts  July 9, 2025  cheryl Sbarra, esq. Massachusetts Association of health Boards </vt:lpstr>
      <vt:lpstr>Disclaimer</vt:lpstr>
      <vt:lpstr>History</vt:lpstr>
      <vt:lpstr>History</vt:lpstr>
      <vt:lpstr>Survey results - continued</vt:lpstr>
      <vt:lpstr>Public Health Working Group - 2006</vt:lpstr>
      <vt:lpstr>The Work</vt:lpstr>
      <vt:lpstr>Public Health in the News Everyday - 2008</vt:lpstr>
      <vt:lpstr>Working Group’s Recommendations 2007</vt:lpstr>
      <vt:lpstr>Legal and Legislative Work</vt:lpstr>
      <vt:lpstr>Chapter 3 of the Resolves of 2016 Establishing the Special Commission of Local and Regional Health</vt:lpstr>
      <vt:lpstr>Charge of Commission (cont.)</vt:lpstr>
      <vt:lpstr>Findings of Special Commission</vt:lpstr>
      <vt:lpstr>Blueprint Published - 2019</vt:lpstr>
      <vt:lpstr>Findings of Special Commission (cont.)</vt:lpstr>
      <vt:lpstr>Blueprint Published</vt:lpstr>
      <vt:lpstr>COVID 19 &amp; SAPHE 1.0 LEGISLATION</vt:lpstr>
      <vt:lpstr>PASSAGE OF SAPHE 2.0</vt:lpstr>
      <vt:lpstr>Rather a long, bumpy, and uncertain road</vt:lpstr>
      <vt:lpstr>BUT</vt:lpstr>
      <vt:lpstr>Coalition for Local Public Health (CLPH)</vt:lpstr>
      <vt:lpstr>G.L. c. 111, § 27D</vt:lpstr>
      <vt:lpstr>SAPHE 2.0 (G.L. c. 111, §27D)</vt:lpstr>
      <vt:lpstr>Mandates New Standards for the Following:</vt:lpstr>
      <vt:lpstr>Local Board of Health Obligations</vt:lpstr>
      <vt:lpstr>DPH/DEP Training and Funding Obligations</vt:lpstr>
      <vt:lpstr>Training and Funding Obligations (cont.)</vt:lpstr>
      <vt:lpstr>DPH/DEP Reporting Obligations</vt:lpstr>
      <vt:lpstr>Nothing in this law shall limit the authority of the board of health</vt:lpstr>
      <vt:lpstr>Questions/Comments?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Cheryl Sbarra</dc:creator>
  <cp:lastModifiedBy>Cheryl Sbarra</cp:lastModifiedBy>
  <cp:revision>4</cp:revision>
  <dcterms:created xsi:type="dcterms:W3CDTF">2025-07-08T16:32:09Z</dcterms:created>
  <dcterms:modified xsi:type="dcterms:W3CDTF">2025-07-09T19:54:24Z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