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2"/>
    <p:restoredTop sz="95687"/>
  </p:normalViewPr>
  <p:slideViewPr>
    <p:cSldViewPr snapToGrid="0" snapToObjects="1">
      <p:cViewPr varScale="1">
        <p:scale>
          <a:sx n="86" d="100"/>
          <a:sy n="86" d="100"/>
        </p:scale>
        <p:origin x="53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assclearinghouse.ehs.state.ma.u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340D-E62F-7E48-85CC-18153F041978}"/>
              </a:ext>
            </a:extLst>
          </p:cNvPr>
          <p:cNvSpPr>
            <a:spLocks noGrp="1"/>
          </p:cNvSpPr>
          <p:nvPr>
            <p:ph type="ctrTitle"/>
          </p:nvPr>
        </p:nvSpPr>
        <p:spPr/>
        <p:txBody>
          <a:bodyPr>
            <a:normAutofit/>
          </a:bodyPr>
          <a:lstStyle/>
          <a:p>
            <a:pPr algn="ctr"/>
            <a:r>
              <a:rPr lang="en-US" sz="4400" b="1" dirty="0"/>
              <a:t>BOH Tobacco state </a:t>
            </a:r>
            <a:br>
              <a:rPr lang="en-US" sz="4400" b="1" dirty="0"/>
            </a:br>
            <a:r>
              <a:rPr lang="en-US" sz="4400" b="1" dirty="0"/>
              <a:t>law compliance &amp; Enforcement</a:t>
            </a:r>
          </a:p>
        </p:txBody>
      </p:sp>
      <p:sp>
        <p:nvSpPr>
          <p:cNvPr id="3" name="Subtitle 2">
            <a:extLst>
              <a:ext uri="{FF2B5EF4-FFF2-40B4-BE49-F238E27FC236}">
                <a16:creationId xmlns:a16="http://schemas.microsoft.com/office/drawing/2014/main" id="{DE4E4AD9-C1CC-DE48-AAB1-EFFBBC877ABD}"/>
              </a:ext>
            </a:extLst>
          </p:cNvPr>
          <p:cNvSpPr>
            <a:spLocks noGrp="1"/>
          </p:cNvSpPr>
          <p:nvPr>
            <p:ph type="subTitle" idx="1"/>
          </p:nvPr>
        </p:nvSpPr>
        <p:spPr>
          <a:xfrm>
            <a:off x="2417780" y="3531204"/>
            <a:ext cx="8279447" cy="2481290"/>
          </a:xfrm>
        </p:spPr>
        <p:txBody>
          <a:bodyPr>
            <a:normAutofit fontScale="92500" lnSpcReduction="10000"/>
          </a:bodyPr>
          <a:lstStyle/>
          <a:p>
            <a:pPr algn="ctr"/>
            <a:r>
              <a:rPr lang="en-US" dirty="0"/>
              <a:t>105 CMR 665 – “minimum standards for retail sale of tobacco and electronic nicotine delivery systems”</a:t>
            </a:r>
          </a:p>
          <a:p>
            <a:endParaRPr lang="en-US" dirty="0"/>
          </a:p>
          <a:p>
            <a:pPr marL="285750" indent="-285750">
              <a:buFontTx/>
              <a:buChar char="-"/>
            </a:pPr>
            <a:r>
              <a:rPr lang="en-US" dirty="0"/>
              <a:t>State law signed into law by Gov. baker on November 27, 2019</a:t>
            </a:r>
          </a:p>
          <a:p>
            <a:pPr marL="285750" indent="-285750">
              <a:buFontTx/>
              <a:buChar char="-"/>
            </a:pPr>
            <a:r>
              <a:rPr lang="en-US" dirty="0"/>
              <a:t>MA Dept. of public health approved regulation on May 20, 2020</a:t>
            </a:r>
          </a:p>
          <a:p>
            <a:pPr algn="r"/>
            <a:r>
              <a:rPr lang="en-US" dirty="0"/>
              <a:t>May 31, 2022</a:t>
            </a:r>
          </a:p>
        </p:txBody>
      </p:sp>
    </p:spTree>
    <p:extLst>
      <p:ext uri="{BB962C8B-B14F-4D97-AF65-F5344CB8AC3E}">
        <p14:creationId xmlns:p14="http://schemas.microsoft.com/office/powerpoint/2010/main" val="168715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4C06-5888-8C47-AC42-1237237E2A78}"/>
              </a:ext>
            </a:extLst>
          </p:cNvPr>
          <p:cNvSpPr>
            <a:spLocks noGrp="1"/>
          </p:cNvSpPr>
          <p:nvPr>
            <p:ph type="title"/>
          </p:nvPr>
        </p:nvSpPr>
        <p:spPr/>
        <p:txBody>
          <a:bodyPr/>
          <a:lstStyle/>
          <a:p>
            <a:pPr algn="ctr"/>
            <a:r>
              <a:rPr lang="en-US" b="1" dirty="0"/>
              <a:t>ADULT ONLY ID REQUIREMENT</a:t>
            </a:r>
          </a:p>
        </p:txBody>
      </p:sp>
      <p:sp>
        <p:nvSpPr>
          <p:cNvPr id="3" name="Content Placeholder 2">
            <a:extLst>
              <a:ext uri="{FF2B5EF4-FFF2-40B4-BE49-F238E27FC236}">
                <a16:creationId xmlns:a16="http://schemas.microsoft.com/office/drawing/2014/main" id="{D26B143A-D16A-044D-8804-AE8831AF13D7}"/>
              </a:ext>
            </a:extLst>
          </p:cNvPr>
          <p:cNvSpPr>
            <a:spLocks noGrp="1"/>
          </p:cNvSpPr>
          <p:nvPr>
            <p:ph idx="1"/>
          </p:nvPr>
        </p:nvSpPr>
        <p:spPr/>
        <p:txBody>
          <a:bodyPr/>
          <a:lstStyle/>
          <a:p>
            <a:r>
              <a:rPr lang="en-US" dirty="0"/>
              <a:t>105 CMR 665.020(B) requires that every Adult-Only Retail Tobacco Store or Smoking Bar must check IDs of </a:t>
            </a:r>
            <a:r>
              <a:rPr lang="en-US" u="sng" dirty="0"/>
              <a:t>every</a:t>
            </a:r>
            <a:r>
              <a:rPr lang="en-US" dirty="0"/>
              <a:t> individual seeking to enter their establishment every time.</a:t>
            </a:r>
          </a:p>
          <a:p>
            <a:endParaRPr lang="en-US" dirty="0"/>
          </a:p>
        </p:txBody>
      </p:sp>
    </p:spTree>
    <p:extLst>
      <p:ext uri="{BB962C8B-B14F-4D97-AF65-F5344CB8AC3E}">
        <p14:creationId xmlns:p14="http://schemas.microsoft.com/office/powerpoint/2010/main" val="1937180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D9C99-FD0C-B449-8716-D8DE796B3811}"/>
              </a:ext>
            </a:extLst>
          </p:cNvPr>
          <p:cNvSpPr>
            <a:spLocks noGrp="1"/>
          </p:cNvSpPr>
          <p:nvPr>
            <p:ph type="title"/>
          </p:nvPr>
        </p:nvSpPr>
        <p:spPr/>
        <p:txBody>
          <a:bodyPr/>
          <a:lstStyle/>
          <a:p>
            <a:pPr algn="ctr"/>
            <a:r>
              <a:rPr lang="en-US" b="1" dirty="0"/>
              <a:t>A </a:t>
            </a:r>
            <a:r>
              <a:rPr lang="en-US" b="1" dirty="0" err="1"/>
              <a:t>hANDFUL</a:t>
            </a:r>
            <a:r>
              <a:rPr lang="en-US" b="1" dirty="0"/>
              <a:t> OF OTHER POLICIES</a:t>
            </a:r>
          </a:p>
        </p:txBody>
      </p:sp>
      <p:sp>
        <p:nvSpPr>
          <p:cNvPr id="3" name="Content Placeholder 2">
            <a:extLst>
              <a:ext uri="{FF2B5EF4-FFF2-40B4-BE49-F238E27FC236}">
                <a16:creationId xmlns:a16="http://schemas.microsoft.com/office/drawing/2014/main" id="{27A9DA45-7E50-C24C-9D3B-27874E02764B}"/>
              </a:ext>
            </a:extLst>
          </p:cNvPr>
          <p:cNvSpPr>
            <a:spLocks noGrp="1"/>
          </p:cNvSpPr>
          <p:nvPr>
            <p:ph idx="1"/>
          </p:nvPr>
        </p:nvSpPr>
        <p:spPr/>
        <p:txBody>
          <a:bodyPr>
            <a:normAutofit lnSpcReduction="10000"/>
          </a:bodyPr>
          <a:lstStyle/>
          <a:p>
            <a:r>
              <a:rPr lang="en-US" dirty="0"/>
              <a:t>Retailers cannot redeem </a:t>
            </a:r>
            <a:r>
              <a:rPr lang="en-US" u="sng" dirty="0"/>
              <a:t>coupons</a:t>
            </a:r>
            <a:r>
              <a:rPr lang="en-US" dirty="0"/>
              <a:t> for tobacco or vape products.</a:t>
            </a:r>
          </a:p>
          <a:p>
            <a:r>
              <a:rPr lang="en-US" dirty="0"/>
              <a:t>Only Adult-Only Retail Tobacco Stores and Smoking Bars can distribute </a:t>
            </a:r>
            <a:r>
              <a:rPr lang="en-US" u="sng" dirty="0"/>
              <a:t>free samples.</a:t>
            </a:r>
          </a:p>
          <a:p>
            <a:r>
              <a:rPr lang="en-US" u="sng" dirty="0"/>
              <a:t>Self-service displays </a:t>
            </a:r>
            <a:r>
              <a:rPr lang="en-US" dirty="0"/>
              <a:t>are banned except in Adult-Only Retail Tobacco Stores or Smoking Bars.</a:t>
            </a:r>
          </a:p>
          <a:p>
            <a:r>
              <a:rPr lang="en-US" dirty="0"/>
              <a:t>No “</a:t>
            </a:r>
            <a:r>
              <a:rPr lang="en-US" u="sng" dirty="0"/>
              <a:t>loosies</a:t>
            </a:r>
            <a:r>
              <a:rPr lang="en-US" dirty="0"/>
              <a:t>”, no retailer repackaging, no refilling </a:t>
            </a:r>
            <a:r>
              <a:rPr lang="en-US" u="sng" dirty="0"/>
              <a:t>vape cartridges.</a:t>
            </a:r>
          </a:p>
          <a:p>
            <a:r>
              <a:rPr lang="en-US" u="sng" dirty="0"/>
              <a:t>On-line sales </a:t>
            </a:r>
            <a:r>
              <a:rPr lang="en-US" dirty="0"/>
              <a:t>of vape products prohibited except for non-flavored AND not over 35 mg/ml.  [Possible violations should be reported to Attorney General’s office].</a:t>
            </a:r>
          </a:p>
          <a:p>
            <a:r>
              <a:rPr lang="en-US" dirty="0"/>
              <a:t>Adult-Only Retail Tobacco Stores and Smoking Bars must have valid local sales permit.</a:t>
            </a:r>
          </a:p>
          <a:p>
            <a:pPr marL="0" indent="0">
              <a:buNone/>
            </a:pPr>
            <a:endParaRPr lang="en-US" dirty="0"/>
          </a:p>
        </p:txBody>
      </p:sp>
    </p:spTree>
    <p:extLst>
      <p:ext uri="{BB962C8B-B14F-4D97-AF65-F5344CB8AC3E}">
        <p14:creationId xmlns:p14="http://schemas.microsoft.com/office/powerpoint/2010/main" val="414476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0EEF-70E8-E141-A9D2-676D4CE42726}"/>
              </a:ext>
            </a:extLst>
          </p:cNvPr>
          <p:cNvSpPr>
            <a:spLocks noGrp="1"/>
          </p:cNvSpPr>
          <p:nvPr>
            <p:ph type="title"/>
          </p:nvPr>
        </p:nvSpPr>
        <p:spPr/>
        <p:txBody>
          <a:bodyPr/>
          <a:lstStyle/>
          <a:p>
            <a:pPr algn="ctr"/>
            <a:r>
              <a:rPr lang="en-US" b="1" dirty="0"/>
              <a:t>SMOKING BARS</a:t>
            </a:r>
          </a:p>
        </p:txBody>
      </p:sp>
      <p:sp>
        <p:nvSpPr>
          <p:cNvPr id="3" name="Content Placeholder 2">
            <a:extLst>
              <a:ext uri="{FF2B5EF4-FFF2-40B4-BE49-F238E27FC236}">
                <a16:creationId xmlns:a16="http://schemas.microsoft.com/office/drawing/2014/main" id="{B3F66B51-5E0C-D345-8DE2-4E8F319060D3}"/>
              </a:ext>
            </a:extLst>
          </p:cNvPr>
          <p:cNvSpPr>
            <a:spLocks noGrp="1"/>
          </p:cNvSpPr>
          <p:nvPr>
            <p:ph idx="1"/>
          </p:nvPr>
        </p:nvSpPr>
        <p:spPr/>
        <p:txBody>
          <a:bodyPr>
            <a:normAutofit lnSpcReduction="10000"/>
          </a:bodyPr>
          <a:lstStyle/>
          <a:p>
            <a:r>
              <a:rPr lang="en-US" dirty="0"/>
              <a:t>Regulated by the 2004 MA smoke-free workplace law (MGL Ch. 270 §11).</a:t>
            </a:r>
          </a:p>
          <a:p>
            <a:r>
              <a:rPr lang="en-US" dirty="0"/>
              <a:t>Process is applicant files with Dept. of Revenue an application, business plan and non-refundable fee.</a:t>
            </a:r>
          </a:p>
          <a:p>
            <a:r>
              <a:rPr lang="en-US" dirty="0"/>
              <a:t>DOR will then call municipality’s health department to determine if Smoking Bars are permitted.  (140 municipalities, of which 33 are cities, ban Smoking Bars).</a:t>
            </a:r>
          </a:p>
          <a:p>
            <a:r>
              <a:rPr lang="en-US" dirty="0"/>
              <a:t>DOR will send approved license to applicant and notify local BOH of such approval.</a:t>
            </a:r>
          </a:p>
          <a:p>
            <a:r>
              <a:rPr lang="en-US" dirty="0"/>
              <a:t>Smoking Bars must file a quarterly declaration attesting that a majority of their revenue from the last quarter was derived from the sale of tobacco/vape products.</a:t>
            </a:r>
          </a:p>
        </p:txBody>
      </p:sp>
    </p:spTree>
    <p:extLst>
      <p:ext uri="{BB962C8B-B14F-4D97-AF65-F5344CB8AC3E}">
        <p14:creationId xmlns:p14="http://schemas.microsoft.com/office/powerpoint/2010/main" val="169374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4A53B-6399-584B-9C46-D900DE069417}"/>
              </a:ext>
            </a:extLst>
          </p:cNvPr>
          <p:cNvSpPr>
            <a:spLocks noGrp="1"/>
          </p:cNvSpPr>
          <p:nvPr>
            <p:ph type="title"/>
          </p:nvPr>
        </p:nvSpPr>
        <p:spPr/>
        <p:txBody>
          <a:bodyPr/>
          <a:lstStyle/>
          <a:p>
            <a:pPr algn="ctr"/>
            <a:r>
              <a:rPr lang="en-US" b="1" dirty="0"/>
              <a:t>STATE PENALTIES FOR SALES TO MINORS</a:t>
            </a:r>
          </a:p>
        </p:txBody>
      </p:sp>
      <p:sp>
        <p:nvSpPr>
          <p:cNvPr id="3" name="Content Placeholder 2">
            <a:extLst>
              <a:ext uri="{FF2B5EF4-FFF2-40B4-BE49-F238E27FC236}">
                <a16:creationId xmlns:a16="http://schemas.microsoft.com/office/drawing/2014/main" id="{EF2C0CBE-73D9-E648-BBFF-13B9346C7139}"/>
              </a:ext>
            </a:extLst>
          </p:cNvPr>
          <p:cNvSpPr>
            <a:spLocks noGrp="1"/>
          </p:cNvSpPr>
          <p:nvPr>
            <p:ph idx="1"/>
          </p:nvPr>
        </p:nvSpPr>
        <p:spPr/>
        <p:txBody>
          <a:bodyPr/>
          <a:lstStyle/>
          <a:p>
            <a:r>
              <a:rPr lang="en-US" dirty="0"/>
              <a:t>For </a:t>
            </a:r>
            <a:r>
              <a:rPr lang="en-US" u="sng" dirty="0"/>
              <a:t>Sales to a Person under 21 only</a:t>
            </a:r>
            <a:r>
              <a:rPr lang="en-US" dirty="0"/>
              <a:t>:</a:t>
            </a:r>
          </a:p>
          <a:p>
            <a:pPr lvl="1"/>
            <a:r>
              <a:rPr lang="en-US" dirty="0"/>
              <a:t>1</a:t>
            </a:r>
            <a:r>
              <a:rPr lang="en-US" baseline="30000" dirty="0"/>
              <a:t>st</a:t>
            </a:r>
            <a:r>
              <a:rPr lang="en-US" dirty="0"/>
              <a:t> sale:  mandatory $1000 fine and mandatory suspension of under 30 days;</a:t>
            </a:r>
          </a:p>
          <a:p>
            <a:pPr lvl="1"/>
            <a:r>
              <a:rPr lang="en-US" dirty="0"/>
              <a:t>2</a:t>
            </a:r>
            <a:r>
              <a:rPr lang="en-US" baseline="30000" dirty="0"/>
              <a:t>nd</a:t>
            </a:r>
            <a:r>
              <a:rPr lang="en-US" dirty="0"/>
              <a:t> sale:  mandatory $2000 fine and mandatory suspension of under 30 days;</a:t>
            </a:r>
          </a:p>
          <a:p>
            <a:pPr lvl="1"/>
            <a:r>
              <a:rPr lang="en-US" dirty="0"/>
              <a:t>3</a:t>
            </a:r>
            <a:r>
              <a:rPr lang="en-US" baseline="30000" dirty="0"/>
              <a:t>rd</a:t>
            </a:r>
            <a:r>
              <a:rPr lang="en-US" dirty="0"/>
              <a:t> sale:  mandatory $5000 fine and mandatory suspension of under 30 days</a:t>
            </a:r>
          </a:p>
          <a:p>
            <a:r>
              <a:rPr lang="en-US" dirty="0"/>
              <a:t>It is recommended that BOHs decide on a suspension length for the 1</a:t>
            </a:r>
            <a:r>
              <a:rPr lang="en-US" baseline="30000" dirty="0"/>
              <a:t>st</a:t>
            </a:r>
            <a:r>
              <a:rPr lang="en-US" dirty="0"/>
              <a:t> sale as this is new and proactive!  (3 day duration is popular).</a:t>
            </a:r>
          </a:p>
          <a:p>
            <a:r>
              <a:rPr lang="en-US" dirty="0"/>
              <a:t>For 2</a:t>
            </a:r>
            <a:r>
              <a:rPr lang="en-US" baseline="30000" dirty="0"/>
              <a:t>nd</a:t>
            </a:r>
            <a:r>
              <a:rPr lang="en-US" dirty="0"/>
              <a:t> and 3</a:t>
            </a:r>
            <a:r>
              <a:rPr lang="en-US" baseline="30000" dirty="0"/>
              <a:t>rd</a:t>
            </a:r>
            <a:r>
              <a:rPr lang="en-US" dirty="0"/>
              <a:t> sales, most BOHs have a suspension length that is consistent with the state law.</a:t>
            </a:r>
          </a:p>
        </p:txBody>
      </p:sp>
    </p:spTree>
    <p:extLst>
      <p:ext uri="{BB962C8B-B14F-4D97-AF65-F5344CB8AC3E}">
        <p14:creationId xmlns:p14="http://schemas.microsoft.com/office/powerpoint/2010/main" val="3316822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F175-C97C-0840-BBF3-C4BE71B3EC34}"/>
              </a:ext>
            </a:extLst>
          </p:cNvPr>
          <p:cNvSpPr>
            <a:spLocks noGrp="1"/>
          </p:cNvSpPr>
          <p:nvPr>
            <p:ph type="title"/>
          </p:nvPr>
        </p:nvSpPr>
        <p:spPr/>
        <p:txBody>
          <a:bodyPr/>
          <a:lstStyle/>
          <a:p>
            <a:pPr algn="ctr"/>
            <a:r>
              <a:rPr lang="en-US" b="1" dirty="0"/>
              <a:t>STATE PENALTIES FOR ALL OTHER STATE LAW VIOLATIONS</a:t>
            </a:r>
          </a:p>
        </p:txBody>
      </p:sp>
      <p:sp>
        <p:nvSpPr>
          <p:cNvPr id="3" name="Content Placeholder 2">
            <a:extLst>
              <a:ext uri="{FF2B5EF4-FFF2-40B4-BE49-F238E27FC236}">
                <a16:creationId xmlns:a16="http://schemas.microsoft.com/office/drawing/2014/main" id="{AC830ED7-0A1B-9142-9854-9681838291DA}"/>
              </a:ext>
            </a:extLst>
          </p:cNvPr>
          <p:cNvSpPr>
            <a:spLocks noGrp="1"/>
          </p:cNvSpPr>
          <p:nvPr>
            <p:ph idx="1"/>
          </p:nvPr>
        </p:nvSpPr>
        <p:spPr/>
        <p:txBody>
          <a:bodyPr/>
          <a:lstStyle/>
          <a:p>
            <a:r>
              <a:rPr lang="en-US" dirty="0"/>
              <a:t>SAME AS THOSE FOR SALES TO PERSONS UNDER 21 EXCEPT NO SUSPENSION FOR 1</a:t>
            </a:r>
            <a:r>
              <a:rPr lang="en-US" baseline="30000" dirty="0"/>
              <a:t>ST</a:t>
            </a:r>
            <a:r>
              <a:rPr lang="en-US" dirty="0"/>
              <a:t> TIME OFFENDERS UNLESS YOUR LOCAL REGULATION HAS ONE.</a:t>
            </a:r>
          </a:p>
          <a:p>
            <a:r>
              <a:rPr lang="en-US" dirty="0"/>
              <a:t>BOHs cannot lower the amount of the mandatory fine amount.  BOH choices are:  find a sale did not take place, find a sale did take place and issue the mandatory fine and a permit suspension is a local decision.</a:t>
            </a:r>
          </a:p>
          <a:p>
            <a:r>
              <a:rPr lang="en-US" dirty="0"/>
              <a:t>Inform your board of health and, if you have one, your municipal hearing officer of this.</a:t>
            </a:r>
          </a:p>
          <a:p>
            <a:r>
              <a:rPr lang="en-US" dirty="0"/>
              <a:t>Tolling period for all state penalties is 36 months.</a:t>
            </a:r>
          </a:p>
          <a:p>
            <a:pPr marL="0" indent="0">
              <a:buNone/>
            </a:pPr>
            <a:endParaRPr lang="en-US" dirty="0"/>
          </a:p>
          <a:p>
            <a:endParaRPr lang="en-US" dirty="0"/>
          </a:p>
        </p:txBody>
      </p:sp>
    </p:spTree>
    <p:extLst>
      <p:ext uri="{BB962C8B-B14F-4D97-AF65-F5344CB8AC3E}">
        <p14:creationId xmlns:p14="http://schemas.microsoft.com/office/powerpoint/2010/main" val="2765783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6810-A3EB-644D-B5ED-1CB10C90DE14}"/>
              </a:ext>
            </a:extLst>
          </p:cNvPr>
          <p:cNvSpPr>
            <a:spLocks noGrp="1"/>
          </p:cNvSpPr>
          <p:nvPr>
            <p:ph type="title"/>
          </p:nvPr>
        </p:nvSpPr>
        <p:spPr/>
        <p:txBody>
          <a:bodyPr/>
          <a:lstStyle/>
          <a:p>
            <a:pPr algn="ctr"/>
            <a:r>
              <a:rPr lang="en-US" b="1" dirty="0"/>
              <a:t>Other STATE PENALTY ISSUES</a:t>
            </a:r>
          </a:p>
        </p:txBody>
      </p:sp>
      <p:sp>
        <p:nvSpPr>
          <p:cNvPr id="3" name="Content Placeholder 2">
            <a:extLst>
              <a:ext uri="{FF2B5EF4-FFF2-40B4-BE49-F238E27FC236}">
                <a16:creationId xmlns:a16="http://schemas.microsoft.com/office/drawing/2014/main" id="{3F447B7E-4BE0-8F4E-8445-DD16DC83EE83}"/>
              </a:ext>
            </a:extLst>
          </p:cNvPr>
          <p:cNvSpPr>
            <a:spLocks noGrp="1"/>
          </p:cNvSpPr>
          <p:nvPr>
            <p:ph idx="1"/>
          </p:nvPr>
        </p:nvSpPr>
        <p:spPr/>
        <p:txBody>
          <a:bodyPr>
            <a:normAutofit/>
          </a:bodyPr>
          <a:lstStyle/>
          <a:p>
            <a:r>
              <a:rPr lang="en-US" dirty="0"/>
              <a:t>Cease and Desist letter used for penalties – not non-criminal disposition.</a:t>
            </a:r>
          </a:p>
          <a:p>
            <a:r>
              <a:rPr lang="en-US" dirty="0"/>
              <a:t>Must provide instructions if a retailer wishes to appeal the penalty to the Board of Health.</a:t>
            </a:r>
          </a:p>
          <a:p>
            <a:r>
              <a:rPr lang="en-US" dirty="0"/>
              <a:t>Do not recommend to a retailer which court if they ask where to appeal in the court system.</a:t>
            </a:r>
          </a:p>
          <a:p>
            <a:r>
              <a:rPr lang="en-US" dirty="0"/>
              <a:t>Inform your city/town clerk of the new state law fine amounts.</a:t>
            </a:r>
          </a:p>
          <a:p>
            <a:r>
              <a:rPr lang="en-US" dirty="0"/>
              <a:t>Municipalities can decide to have all their local policies subject to the state penalties.</a:t>
            </a:r>
          </a:p>
          <a:p>
            <a:endParaRPr lang="en-US" dirty="0"/>
          </a:p>
        </p:txBody>
      </p:sp>
    </p:spTree>
    <p:extLst>
      <p:ext uri="{BB962C8B-B14F-4D97-AF65-F5344CB8AC3E}">
        <p14:creationId xmlns:p14="http://schemas.microsoft.com/office/powerpoint/2010/main" val="1178661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52C47-F214-B744-8F9F-B9CEC8ED1BE4}"/>
              </a:ext>
            </a:extLst>
          </p:cNvPr>
          <p:cNvSpPr>
            <a:spLocks noGrp="1"/>
          </p:cNvSpPr>
          <p:nvPr>
            <p:ph type="title"/>
          </p:nvPr>
        </p:nvSpPr>
        <p:spPr/>
        <p:txBody>
          <a:bodyPr/>
          <a:lstStyle/>
          <a:p>
            <a:pPr algn="ctr"/>
            <a:r>
              <a:rPr lang="en-US" b="1" dirty="0"/>
              <a:t>UNIQUELY LOCAL POLICIES</a:t>
            </a:r>
            <a:br>
              <a:rPr lang="en-US" b="1" dirty="0"/>
            </a:br>
            <a:r>
              <a:rPr lang="en-US" b="1" dirty="0"/>
              <a:t>(chart in sample sales regulation)</a:t>
            </a:r>
          </a:p>
        </p:txBody>
      </p:sp>
      <p:sp>
        <p:nvSpPr>
          <p:cNvPr id="3" name="Content Placeholder 2">
            <a:extLst>
              <a:ext uri="{FF2B5EF4-FFF2-40B4-BE49-F238E27FC236}">
                <a16:creationId xmlns:a16="http://schemas.microsoft.com/office/drawing/2014/main" id="{51F4F89E-1A4E-B54A-8CEE-17E5A7C2F7C8}"/>
              </a:ext>
            </a:extLst>
          </p:cNvPr>
          <p:cNvSpPr>
            <a:spLocks noGrp="1"/>
          </p:cNvSpPr>
          <p:nvPr>
            <p:ph idx="1"/>
          </p:nvPr>
        </p:nvSpPr>
        <p:spPr/>
        <p:txBody>
          <a:bodyPr>
            <a:normAutofit fontScale="92500" lnSpcReduction="20000"/>
          </a:bodyPr>
          <a:lstStyle/>
          <a:p>
            <a:r>
              <a:rPr lang="en-US" dirty="0"/>
              <a:t>Blunt wrap regulation/ban</a:t>
            </a:r>
          </a:p>
          <a:p>
            <a:r>
              <a:rPr lang="en-US" dirty="0"/>
              <a:t>Smoking bar ban</a:t>
            </a:r>
          </a:p>
          <a:p>
            <a:r>
              <a:rPr lang="en-US" dirty="0"/>
              <a:t>Minimum pricing for cigars</a:t>
            </a:r>
          </a:p>
          <a:p>
            <a:r>
              <a:rPr lang="en-US" dirty="0"/>
              <a:t>No sales in educational institutions</a:t>
            </a:r>
          </a:p>
          <a:p>
            <a:r>
              <a:rPr lang="en-US" dirty="0"/>
              <a:t>Ban on non-residential roll-your-own machines</a:t>
            </a:r>
          </a:p>
          <a:p>
            <a:r>
              <a:rPr lang="en-US" dirty="0"/>
              <a:t>Capping number of local tobacco sales permits</a:t>
            </a:r>
          </a:p>
          <a:p>
            <a:r>
              <a:rPr lang="en-US" dirty="0"/>
              <a:t>Selling without a local permit for general tobacco retailers</a:t>
            </a:r>
          </a:p>
          <a:p>
            <a:r>
              <a:rPr lang="en-US" dirty="0"/>
              <a:t>Retailers cannot possess, hold or keep prohibited flavor products on premises.</a:t>
            </a:r>
          </a:p>
        </p:txBody>
      </p:sp>
    </p:spTree>
    <p:extLst>
      <p:ext uri="{BB962C8B-B14F-4D97-AF65-F5344CB8AC3E}">
        <p14:creationId xmlns:p14="http://schemas.microsoft.com/office/powerpoint/2010/main" val="1949315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5073A-CCF0-9049-920E-AFE3E14B37C1}"/>
              </a:ext>
            </a:extLst>
          </p:cNvPr>
          <p:cNvSpPr>
            <a:spLocks noGrp="1"/>
          </p:cNvSpPr>
          <p:nvPr>
            <p:ph type="title"/>
          </p:nvPr>
        </p:nvSpPr>
        <p:spPr/>
        <p:txBody>
          <a:bodyPr/>
          <a:lstStyle/>
          <a:p>
            <a:pPr algn="ctr"/>
            <a:r>
              <a:rPr lang="en-US" b="1" dirty="0"/>
              <a:t>GENERAL LAYOUT OF REGULATION</a:t>
            </a:r>
          </a:p>
        </p:txBody>
      </p:sp>
      <p:sp>
        <p:nvSpPr>
          <p:cNvPr id="3" name="Content Placeholder 2">
            <a:extLst>
              <a:ext uri="{FF2B5EF4-FFF2-40B4-BE49-F238E27FC236}">
                <a16:creationId xmlns:a16="http://schemas.microsoft.com/office/drawing/2014/main" id="{31540233-BA53-7545-A302-7A9618254C9A}"/>
              </a:ext>
            </a:extLst>
          </p:cNvPr>
          <p:cNvSpPr>
            <a:spLocks noGrp="1"/>
          </p:cNvSpPr>
          <p:nvPr>
            <p:ph idx="1"/>
          </p:nvPr>
        </p:nvSpPr>
        <p:spPr/>
        <p:txBody>
          <a:bodyPr/>
          <a:lstStyle/>
          <a:p>
            <a:r>
              <a:rPr lang="en-US" dirty="0"/>
              <a:t>Set up as a health regulation.</a:t>
            </a:r>
          </a:p>
          <a:p>
            <a:r>
              <a:rPr lang="en-US" dirty="0"/>
              <a:t>Definitions agree with state law and sample sales regulation.</a:t>
            </a:r>
          </a:p>
          <a:p>
            <a:r>
              <a:rPr lang="en-US" dirty="0"/>
              <a:t>Expands on the new state law.</a:t>
            </a:r>
          </a:p>
          <a:p>
            <a:r>
              <a:rPr lang="en-US" dirty="0"/>
              <a:t>Acts as a “floor” for most policies that cities and towns cannot weaken.</a:t>
            </a:r>
          </a:p>
          <a:p>
            <a:r>
              <a:rPr lang="en-US" dirty="0"/>
              <a:t>In local tobacco sales permit suspensions, however, wide latitude given to local BOHs.</a:t>
            </a:r>
          </a:p>
        </p:txBody>
      </p:sp>
    </p:spTree>
    <p:extLst>
      <p:ext uri="{BB962C8B-B14F-4D97-AF65-F5344CB8AC3E}">
        <p14:creationId xmlns:p14="http://schemas.microsoft.com/office/powerpoint/2010/main" val="167654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B659E-B0CA-074D-8C15-61823BC13413}"/>
              </a:ext>
            </a:extLst>
          </p:cNvPr>
          <p:cNvSpPr>
            <a:spLocks noGrp="1"/>
          </p:cNvSpPr>
          <p:nvPr>
            <p:ph type="title"/>
          </p:nvPr>
        </p:nvSpPr>
        <p:spPr/>
        <p:txBody>
          <a:bodyPr/>
          <a:lstStyle/>
          <a:p>
            <a:pPr algn="ctr"/>
            <a:r>
              <a:rPr lang="en-US" b="1" dirty="0"/>
              <a:t>WHAT PRODUCTS ARE COVERED BY THE REGULATION?</a:t>
            </a:r>
          </a:p>
        </p:txBody>
      </p:sp>
      <p:sp>
        <p:nvSpPr>
          <p:cNvPr id="3" name="Content Placeholder 2">
            <a:extLst>
              <a:ext uri="{FF2B5EF4-FFF2-40B4-BE49-F238E27FC236}">
                <a16:creationId xmlns:a16="http://schemas.microsoft.com/office/drawing/2014/main" id="{DB76161C-9461-744C-B064-FF1AE6BD875A}"/>
              </a:ext>
            </a:extLst>
          </p:cNvPr>
          <p:cNvSpPr>
            <a:spLocks noGrp="1"/>
          </p:cNvSpPr>
          <p:nvPr>
            <p:ph idx="1"/>
          </p:nvPr>
        </p:nvSpPr>
        <p:spPr/>
        <p:txBody>
          <a:bodyPr/>
          <a:lstStyle/>
          <a:p>
            <a:r>
              <a:rPr lang="en-US" dirty="0"/>
              <a:t>The “Tobacco Product” definition is the deciding factor.</a:t>
            </a:r>
          </a:p>
          <a:p>
            <a:r>
              <a:rPr lang="en-US" dirty="0"/>
              <a:t>In summary:  </a:t>
            </a:r>
          </a:p>
          <a:p>
            <a:r>
              <a:rPr lang="en-US" u="sng" dirty="0"/>
              <a:t>CONVENTIONAL PRODUCTS </a:t>
            </a:r>
            <a:r>
              <a:rPr lang="en-US" dirty="0"/>
              <a:t>(cigarettes, cigars, chew, spit, pipe, hookah or loose tobacco) These products must contain either tobacco or nicotine.</a:t>
            </a:r>
          </a:p>
          <a:p>
            <a:r>
              <a:rPr lang="en-US" u="sng" dirty="0"/>
              <a:t>VAPE PRODUCTS </a:t>
            </a:r>
            <a:r>
              <a:rPr lang="en-US" dirty="0"/>
              <a:t>(e-cigarettes, “Electronic Nicotine Delivery Systems”)  All products that “rely on vaporization or aerosolization” are covered regardless if they contain tobacco or nicotine.  This includes vapes that deliver CBD, Delta-8, Vitamin B12 or just a flavored solution.</a:t>
            </a:r>
          </a:p>
        </p:txBody>
      </p:sp>
    </p:spTree>
    <p:extLst>
      <p:ext uri="{BB962C8B-B14F-4D97-AF65-F5344CB8AC3E}">
        <p14:creationId xmlns:p14="http://schemas.microsoft.com/office/powerpoint/2010/main" val="296394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4AACE-AACE-3B4D-8DCE-7DECAAABA7C3}"/>
              </a:ext>
            </a:extLst>
          </p:cNvPr>
          <p:cNvSpPr>
            <a:spLocks noGrp="1"/>
          </p:cNvSpPr>
          <p:nvPr>
            <p:ph type="title"/>
          </p:nvPr>
        </p:nvSpPr>
        <p:spPr/>
        <p:txBody>
          <a:bodyPr/>
          <a:lstStyle/>
          <a:p>
            <a:pPr algn="ctr"/>
            <a:r>
              <a:rPr lang="en-US" b="1" dirty="0"/>
              <a:t>MINIMUM LEGAL SALES AGE</a:t>
            </a:r>
          </a:p>
        </p:txBody>
      </p:sp>
      <p:sp>
        <p:nvSpPr>
          <p:cNvPr id="3" name="Content Placeholder 2">
            <a:extLst>
              <a:ext uri="{FF2B5EF4-FFF2-40B4-BE49-F238E27FC236}">
                <a16:creationId xmlns:a16="http://schemas.microsoft.com/office/drawing/2014/main" id="{47DF568F-424F-AA4D-85F4-0B3ECA01865B}"/>
              </a:ext>
            </a:extLst>
          </p:cNvPr>
          <p:cNvSpPr>
            <a:spLocks noGrp="1"/>
          </p:cNvSpPr>
          <p:nvPr>
            <p:ph idx="1"/>
          </p:nvPr>
        </p:nvSpPr>
        <p:spPr/>
        <p:txBody>
          <a:bodyPr/>
          <a:lstStyle/>
          <a:p>
            <a:r>
              <a:rPr lang="en-US" dirty="0"/>
              <a:t>Pairing the 2018 state law update, the 2019 state law update and this regulation, the statewide Minimum Legal Sales Age is now </a:t>
            </a:r>
            <a:r>
              <a:rPr lang="en-US" b="1" dirty="0"/>
              <a:t>21.</a:t>
            </a:r>
            <a:endParaRPr lang="en-US" dirty="0"/>
          </a:p>
          <a:p>
            <a:r>
              <a:rPr lang="en-US" dirty="0"/>
              <a:t>This applies to municipalities who did not enact any MLSA age and for those who raised their MLSA to either 19 or 20.</a:t>
            </a:r>
          </a:p>
          <a:p>
            <a:r>
              <a:rPr lang="en-US" dirty="0"/>
              <a:t>A preemption still exists that bars municipalities from raising their MLSA beyond 21.</a:t>
            </a:r>
          </a:p>
          <a:p>
            <a:pPr marL="0" indent="0">
              <a:buNone/>
            </a:pPr>
            <a:endParaRPr lang="en-US" dirty="0"/>
          </a:p>
        </p:txBody>
      </p:sp>
    </p:spTree>
    <p:extLst>
      <p:ext uri="{BB962C8B-B14F-4D97-AF65-F5344CB8AC3E}">
        <p14:creationId xmlns:p14="http://schemas.microsoft.com/office/powerpoint/2010/main" val="307218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E4DCA-1820-9048-A41F-7253B354A892}"/>
              </a:ext>
            </a:extLst>
          </p:cNvPr>
          <p:cNvSpPr>
            <a:spLocks noGrp="1"/>
          </p:cNvSpPr>
          <p:nvPr>
            <p:ph type="title"/>
          </p:nvPr>
        </p:nvSpPr>
        <p:spPr/>
        <p:txBody>
          <a:bodyPr/>
          <a:lstStyle/>
          <a:p>
            <a:pPr algn="ctr"/>
            <a:r>
              <a:rPr lang="en-US" b="1" dirty="0"/>
              <a:t>WHAT IS FLAVORED?</a:t>
            </a:r>
          </a:p>
        </p:txBody>
      </p:sp>
      <p:sp>
        <p:nvSpPr>
          <p:cNvPr id="3" name="Content Placeholder 2">
            <a:extLst>
              <a:ext uri="{FF2B5EF4-FFF2-40B4-BE49-F238E27FC236}">
                <a16:creationId xmlns:a16="http://schemas.microsoft.com/office/drawing/2014/main" id="{3D4D7DF5-56F2-554B-8C51-4E799009DE48}"/>
              </a:ext>
            </a:extLst>
          </p:cNvPr>
          <p:cNvSpPr>
            <a:spLocks noGrp="1"/>
          </p:cNvSpPr>
          <p:nvPr>
            <p:ph idx="1"/>
          </p:nvPr>
        </p:nvSpPr>
        <p:spPr/>
        <p:txBody>
          <a:bodyPr>
            <a:normAutofit/>
          </a:bodyPr>
          <a:lstStyle/>
          <a:p>
            <a:r>
              <a:rPr lang="en-US" dirty="0"/>
              <a:t>Like all local regulations, the ”Characterizing Flavor” definition is key to that determination.</a:t>
            </a:r>
          </a:p>
          <a:p>
            <a:r>
              <a:rPr lang="en-US" dirty="0"/>
              <a:t>A flavored vape product (ENDS) can only be “tobacco” flavor (except in Somerville).</a:t>
            </a:r>
          </a:p>
          <a:p>
            <a:r>
              <a:rPr lang="en-US" dirty="0"/>
              <a:t>Retailers are required to have in their possession letters from manufacturers who made the tobacco and vape products that retailer sells.  Each letter must list those products that the manufacturer determines are not flavored.</a:t>
            </a:r>
          </a:p>
          <a:p>
            <a:r>
              <a:rPr lang="en-US" dirty="0"/>
              <a:t>MA Dept. of Revenue-approved Smoking Bars are exempt for on-site consumption.</a:t>
            </a:r>
          </a:p>
        </p:txBody>
      </p:sp>
    </p:spTree>
    <p:extLst>
      <p:ext uri="{BB962C8B-B14F-4D97-AF65-F5344CB8AC3E}">
        <p14:creationId xmlns:p14="http://schemas.microsoft.com/office/powerpoint/2010/main" val="72318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2CE88-55E6-8C4B-A4CA-09DA65F2EC32}"/>
              </a:ext>
            </a:extLst>
          </p:cNvPr>
          <p:cNvSpPr>
            <a:spLocks noGrp="1"/>
          </p:cNvSpPr>
          <p:nvPr>
            <p:ph type="title"/>
          </p:nvPr>
        </p:nvSpPr>
        <p:spPr/>
        <p:txBody>
          <a:bodyPr/>
          <a:lstStyle/>
          <a:p>
            <a:pPr algn="ctr"/>
            <a:r>
              <a:rPr lang="en-US" b="1" dirty="0"/>
              <a:t>NICOTINE CONCENTRATION LEVELS</a:t>
            </a:r>
          </a:p>
        </p:txBody>
      </p:sp>
      <p:sp>
        <p:nvSpPr>
          <p:cNvPr id="3" name="Content Placeholder 2">
            <a:extLst>
              <a:ext uri="{FF2B5EF4-FFF2-40B4-BE49-F238E27FC236}">
                <a16:creationId xmlns:a16="http://schemas.microsoft.com/office/drawing/2014/main" id="{4B9556F6-530F-5644-A71C-2C857797A6DA}"/>
              </a:ext>
            </a:extLst>
          </p:cNvPr>
          <p:cNvSpPr>
            <a:spLocks noGrp="1"/>
          </p:cNvSpPr>
          <p:nvPr>
            <p:ph idx="1"/>
          </p:nvPr>
        </p:nvSpPr>
        <p:spPr/>
        <p:txBody>
          <a:bodyPr/>
          <a:lstStyle/>
          <a:p>
            <a:r>
              <a:rPr lang="en-US" dirty="0"/>
              <a:t>For vape products (ENDS), retailers are required to have in their possession letters from manufacturers who made the vape products that retailer sells.  Each letter must list every product name that the retailer sells and that their nicotine strength is less than 35 mg/ml in ”milligram per milliliter” (mg/ml) format.</a:t>
            </a:r>
          </a:p>
          <a:p>
            <a:r>
              <a:rPr lang="en-US" dirty="0"/>
              <a:t>General vape retailers cannot sell any vape products that are stronger than 35 mg/ml.</a:t>
            </a:r>
          </a:p>
          <a:p>
            <a:r>
              <a:rPr lang="en-US" dirty="0"/>
              <a:t>Adult-only Retail Tobacco Stores and MA Dept. of Revenue-approved Smoking Bars are exempt from this requirement.</a:t>
            </a:r>
          </a:p>
        </p:txBody>
      </p:sp>
    </p:spTree>
    <p:extLst>
      <p:ext uri="{BB962C8B-B14F-4D97-AF65-F5344CB8AC3E}">
        <p14:creationId xmlns:p14="http://schemas.microsoft.com/office/powerpoint/2010/main" val="2378233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61F59-DFA1-3C40-8C42-36238CD3D257}"/>
              </a:ext>
            </a:extLst>
          </p:cNvPr>
          <p:cNvSpPr>
            <a:spLocks noGrp="1"/>
          </p:cNvSpPr>
          <p:nvPr>
            <p:ph type="title"/>
          </p:nvPr>
        </p:nvSpPr>
        <p:spPr/>
        <p:txBody>
          <a:bodyPr/>
          <a:lstStyle/>
          <a:p>
            <a:pPr algn="ctr"/>
            <a:r>
              <a:rPr lang="en-US" b="1" dirty="0"/>
              <a:t>“Tobacco product flavor enhancer”</a:t>
            </a:r>
          </a:p>
        </p:txBody>
      </p:sp>
      <p:sp>
        <p:nvSpPr>
          <p:cNvPr id="3" name="Content Placeholder 2">
            <a:extLst>
              <a:ext uri="{FF2B5EF4-FFF2-40B4-BE49-F238E27FC236}">
                <a16:creationId xmlns:a16="http://schemas.microsoft.com/office/drawing/2014/main" id="{14DCDC86-3673-804F-8320-40D602A6D6A2}"/>
              </a:ext>
            </a:extLst>
          </p:cNvPr>
          <p:cNvSpPr>
            <a:spLocks noGrp="1"/>
          </p:cNvSpPr>
          <p:nvPr>
            <p:ph idx="1"/>
          </p:nvPr>
        </p:nvSpPr>
        <p:spPr/>
        <p:txBody>
          <a:bodyPr>
            <a:normAutofit lnSpcReduction="10000"/>
          </a:bodyPr>
          <a:lstStyle/>
          <a:p>
            <a:r>
              <a:rPr lang="en-US" dirty="0"/>
              <a:t>Very proactive, first-in-country effort by Legislature to include separate products that flavor unflavored tobacco and vape products.</a:t>
            </a:r>
          </a:p>
          <a:p>
            <a:r>
              <a:rPr lang="en-US" dirty="0"/>
              <a:t>Definition:  “any product designed, manufactured, produced, marketed, or sold to produce a characterizing flavor when added to any tobacco product.”</a:t>
            </a:r>
          </a:p>
          <a:p>
            <a:r>
              <a:rPr lang="en-US" dirty="0"/>
              <a:t>New to public health, new to retailers and no direction from the Legislature!</a:t>
            </a:r>
          </a:p>
          <a:p>
            <a:r>
              <a:rPr lang="en-US" dirty="0"/>
              <a:t>These products come in all shapes and sizes and some may be common products.</a:t>
            </a:r>
          </a:p>
          <a:p>
            <a:r>
              <a:rPr lang="en-US" dirty="0"/>
              <a:t>Vanilla extract is aimed for different purposes when sold in a vape shop versus the grocery store.</a:t>
            </a:r>
          </a:p>
        </p:txBody>
      </p:sp>
    </p:spTree>
    <p:extLst>
      <p:ext uri="{BB962C8B-B14F-4D97-AF65-F5344CB8AC3E}">
        <p14:creationId xmlns:p14="http://schemas.microsoft.com/office/powerpoint/2010/main" val="381518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B65E-E77B-5C43-A549-1F1DF9BC7B34}"/>
              </a:ext>
            </a:extLst>
          </p:cNvPr>
          <p:cNvSpPr>
            <a:spLocks noGrp="1"/>
          </p:cNvSpPr>
          <p:nvPr>
            <p:ph type="title"/>
          </p:nvPr>
        </p:nvSpPr>
        <p:spPr/>
        <p:txBody>
          <a:bodyPr/>
          <a:lstStyle/>
          <a:p>
            <a:pPr algn="ctr"/>
            <a:r>
              <a:rPr lang="en-US" b="1" dirty="0"/>
              <a:t>SIGNAGE</a:t>
            </a:r>
          </a:p>
        </p:txBody>
      </p:sp>
      <p:sp>
        <p:nvSpPr>
          <p:cNvPr id="3" name="Content Placeholder 2">
            <a:extLst>
              <a:ext uri="{FF2B5EF4-FFF2-40B4-BE49-F238E27FC236}">
                <a16:creationId xmlns:a16="http://schemas.microsoft.com/office/drawing/2014/main" id="{4CF0E8F8-4F44-4B4E-8C44-8E68113072BB}"/>
              </a:ext>
            </a:extLst>
          </p:cNvPr>
          <p:cNvSpPr>
            <a:spLocks noGrp="1"/>
          </p:cNvSpPr>
          <p:nvPr>
            <p:ph idx="1"/>
          </p:nvPr>
        </p:nvSpPr>
        <p:spPr/>
        <p:txBody>
          <a:bodyPr/>
          <a:lstStyle/>
          <a:p>
            <a:r>
              <a:rPr lang="en-US" dirty="0"/>
              <a:t>Detailed in 105 CMR 665.015.</a:t>
            </a:r>
          </a:p>
          <a:p>
            <a:r>
              <a:rPr lang="en-US" dirty="0"/>
              <a:t>Language has been added to local draft sales regulation.</a:t>
            </a:r>
          </a:p>
          <a:p>
            <a:r>
              <a:rPr lang="en-US" dirty="0"/>
              <a:t>Signage is available free from </a:t>
            </a:r>
            <a:r>
              <a:rPr lang="en-US" dirty="0">
                <a:hlinkClick r:id="rId2"/>
              </a:rPr>
              <a:t>www.massclearinghouse.ehs.state.ma.us</a:t>
            </a:r>
            <a:endParaRPr lang="en-US" dirty="0"/>
          </a:p>
          <a:p>
            <a:r>
              <a:rPr lang="en-US" dirty="0"/>
              <a:t>Additional 2 signs exist for adult-only retail tobacco stores and Smoking Bars.</a:t>
            </a:r>
          </a:p>
          <a:p>
            <a:r>
              <a:rPr lang="en-US" dirty="0"/>
              <a:t>Separate section (105 CMR 665.017) does not permit a store to advertise tobacco or vape products they do not sell at that retailer location.</a:t>
            </a:r>
          </a:p>
        </p:txBody>
      </p:sp>
    </p:spTree>
    <p:extLst>
      <p:ext uri="{BB962C8B-B14F-4D97-AF65-F5344CB8AC3E}">
        <p14:creationId xmlns:p14="http://schemas.microsoft.com/office/powerpoint/2010/main" val="876654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FA31D-BC99-C946-B7A2-4F1857CF6E83}"/>
              </a:ext>
            </a:extLst>
          </p:cNvPr>
          <p:cNvSpPr>
            <a:spLocks noGrp="1"/>
          </p:cNvSpPr>
          <p:nvPr>
            <p:ph type="title"/>
          </p:nvPr>
        </p:nvSpPr>
        <p:spPr/>
        <p:txBody>
          <a:bodyPr/>
          <a:lstStyle/>
          <a:p>
            <a:pPr algn="ctr"/>
            <a:r>
              <a:rPr lang="en-US" b="1" dirty="0"/>
              <a:t>“Fenway” rule</a:t>
            </a:r>
          </a:p>
        </p:txBody>
      </p:sp>
      <p:sp>
        <p:nvSpPr>
          <p:cNvPr id="3" name="Content Placeholder 2">
            <a:extLst>
              <a:ext uri="{FF2B5EF4-FFF2-40B4-BE49-F238E27FC236}">
                <a16:creationId xmlns:a16="http://schemas.microsoft.com/office/drawing/2014/main" id="{50E3E9DA-A68E-9F48-B9BA-BA8C8FB726D9}"/>
              </a:ext>
            </a:extLst>
          </p:cNvPr>
          <p:cNvSpPr>
            <a:spLocks noGrp="1"/>
          </p:cNvSpPr>
          <p:nvPr>
            <p:ph idx="1"/>
          </p:nvPr>
        </p:nvSpPr>
        <p:spPr/>
        <p:txBody>
          <a:bodyPr/>
          <a:lstStyle/>
          <a:p>
            <a:r>
              <a:rPr lang="en-US" dirty="0"/>
              <a:t>105 CMR 020(A) states “…each person selling or providing tobacco products shall verify the age of the purchaser by means of a valid government-issued photographic identification containing the bearer’s date of birth that the purchaser is 21 years of age or older, as verified by said person’s proof of identification.</a:t>
            </a:r>
          </a:p>
          <a:p>
            <a:r>
              <a:rPr lang="en-US" dirty="0"/>
              <a:t>Per this law, ID should be asked for </a:t>
            </a:r>
            <a:r>
              <a:rPr lang="en-US" u="sng" dirty="0"/>
              <a:t>every</a:t>
            </a:r>
            <a:r>
              <a:rPr lang="en-US" dirty="0"/>
              <a:t> time a customer wants to buy a tobacco or vape products.</a:t>
            </a:r>
          </a:p>
          <a:p>
            <a:r>
              <a:rPr lang="en-US" dirty="0"/>
              <a:t>Per usual, they will really only get caught if they don’t ID the compliance check youth.</a:t>
            </a:r>
          </a:p>
          <a:p>
            <a:r>
              <a:rPr lang="en-US" dirty="0"/>
              <a:t>Retailers may get grief.  Tell them to make a sign, blame the state!</a:t>
            </a:r>
          </a:p>
          <a:p>
            <a:endParaRPr lang="en-US" dirty="0"/>
          </a:p>
        </p:txBody>
      </p:sp>
    </p:spTree>
    <p:extLst>
      <p:ext uri="{BB962C8B-B14F-4D97-AF65-F5344CB8AC3E}">
        <p14:creationId xmlns:p14="http://schemas.microsoft.com/office/powerpoint/2010/main" val="266539001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400</TotalTime>
  <Words>1353</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Gill Sans MT</vt:lpstr>
      <vt:lpstr>Gallery</vt:lpstr>
      <vt:lpstr>BOH Tobacco state  law compliance &amp; Enforcement</vt:lpstr>
      <vt:lpstr>GENERAL LAYOUT OF REGULATION</vt:lpstr>
      <vt:lpstr>WHAT PRODUCTS ARE COVERED BY THE REGULATION?</vt:lpstr>
      <vt:lpstr>MINIMUM LEGAL SALES AGE</vt:lpstr>
      <vt:lpstr>WHAT IS FLAVORED?</vt:lpstr>
      <vt:lpstr>NICOTINE CONCENTRATION LEVELS</vt:lpstr>
      <vt:lpstr>“Tobacco product flavor enhancer”</vt:lpstr>
      <vt:lpstr>SIGNAGE</vt:lpstr>
      <vt:lpstr>“Fenway” rule</vt:lpstr>
      <vt:lpstr>ADULT ONLY ID REQUIREMENT</vt:lpstr>
      <vt:lpstr>A hANDFUL OF OTHER POLICIES</vt:lpstr>
      <vt:lpstr>SMOKING BARS</vt:lpstr>
      <vt:lpstr>STATE PENALTIES FOR SALES TO MINORS</vt:lpstr>
      <vt:lpstr>STATE PENALTIES FOR ALL OTHER STATE LAW VIOLATIONS</vt:lpstr>
      <vt:lpstr>Other STATE PENALTY ISSUES</vt:lpstr>
      <vt:lpstr>UNIQUELY LOCAL POLICIES (chart in sample sales regulation)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BOH Tobacco state law compliance &amp; Enforcement</dc:title>
  <dc:creator>Microsoft Office User</dc:creator>
  <cp:lastModifiedBy>Sarah</cp:lastModifiedBy>
  <cp:revision>30</cp:revision>
  <dcterms:created xsi:type="dcterms:W3CDTF">2022-04-20T13:14:20Z</dcterms:created>
  <dcterms:modified xsi:type="dcterms:W3CDTF">2022-06-21T18:41:30Z</dcterms:modified>
</cp:coreProperties>
</file>