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258" r:id="rId3"/>
    <p:sldId id="259" r:id="rId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userId="a24b7b9f78cd5dec" providerId="LiveId" clId="{40CBA1E4-7521-44F2-8EBE-FDCF114D9D4B}"/>
    <pc:docChg chg="modSld">
      <pc:chgData name="Sarah" userId="a24b7b9f78cd5dec" providerId="LiveId" clId="{40CBA1E4-7521-44F2-8EBE-FDCF114D9D4B}" dt="2022-05-10T17:56:51.995" v="19" actId="20577"/>
      <pc:docMkLst>
        <pc:docMk/>
      </pc:docMkLst>
      <pc:sldChg chg="modSp mod">
        <pc:chgData name="Sarah" userId="a24b7b9f78cd5dec" providerId="LiveId" clId="{40CBA1E4-7521-44F2-8EBE-FDCF114D9D4B}" dt="2022-05-10T17:56:51.995" v="19" actId="20577"/>
        <pc:sldMkLst>
          <pc:docMk/>
          <pc:sldMk cId="845705415" sldId="259"/>
        </pc:sldMkLst>
        <pc:spChg chg="mod">
          <ac:chgData name="Sarah" userId="a24b7b9f78cd5dec" providerId="LiveId" clId="{40CBA1E4-7521-44F2-8EBE-FDCF114D9D4B}" dt="2022-05-10T17:56:51.995" v="19" actId="20577"/>
          <ac:spMkLst>
            <pc:docMk/>
            <pc:sldMk cId="845705415" sldId="259"/>
            <ac:spMk id="3" creationId="{F0AB411C-2D42-B1E1-349F-F69651CBB531}"/>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5/10/2022</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5/10/2022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5/10/2022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5/10/2022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5/10/2022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5/10/2022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5/10/2022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5/10/2022</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5/10/2022</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7E7B84-D390-6596-7219-A66E2346204B}"/>
              </a:ext>
            </a:extLst>
          </p:cNvPr>
          <p:cNvSpPr>
            <a:spLocks noGrp="1"/>
          </p:cNvSpPr>
          <p:nvPr>
            <p:ph type="title"/>
          </p:nvPr>
        </p:nvSpPr>
        <p:spPr/>
        <p:txBody>
          <a:bodyPr/>
          <a:lstStyle/>
          <a:p>
            <a:pPr algn="ctr"/>
            <a:r>
              <a:rPr lang="en-US" dirty="0"/>
              <a:t>The nuts and bolts of compliance checks</a:t>
            </a:r>
          </a:p>
        </p:txBody>
      </p:sp>
      <p:sp>
        <p:nvSpPr>
          <p:cNvPr id="3" name="Content Placeholder 2">
            <a:extLst>
              <a:ext uri="{FF2B5EF4-FFF2-40B4-BE49-F238E27FC236}">
                <a16:creationId xmlns:a16="http://schemas.microsoft.com/office/drawing/2014/main" id="{46991A41-107E-1C82-5F31-E6F7E9945C8D}"/>
              </a:ext>
            </a:extLst>
          </p:cNvPr>
          <p:cNvSpPr>
            <a:spLocks noGrp="1"/>
          </p:cNvSpPr>
          <p:nvPr>
            <p:ph idx="1"/>
          </p:nvPr>
        </p:nvSpPr>
        <p:spPr/>
        <p:txBody>
          <a:bodyPr>
            <a:normAutofit fontScale="92500" lnSpcReduction="10000"/>
          </a:bodyPr>
          <a:lstStyle/>
          <a:p>
            <a:r>
              <a:rPr lang="en-US" dirty="0"/>
              <a:t>Unannounced inspection conducted by trained underage buyers (16 to 20) and trained adult supervisors</a:t>
            </a:r>
          </a:p>
          <a:p>
            <a:r>
              <a:rPr lang="en-US" dirty="0"/>
              <a:t>Adult provides transportation and supervision.  Drives buyer to route of retailers.</a:t>
            </a:r>
          </a:p>
          <a:p>
            <a:r>
              <a:rPr lang="en-US" dirty="0"/>
              <a:t>Buyer enters the establishment and attempts to purchase a tobacco/vape product.</a:t>
            </a:r>
          </a:p>
          <a:p>
            <a:r>
              <a:rPr lang="en-US" dirty="0"/>
              <a:t>Goal is for the buyer to be asked for identification and for the sale to be denied.  Buyers do not carry identification.  Buyers do not lie about their age if they are asked.</a:t>
            </a:r>
          </a:p>
          <a:p>
            <a:r>
              <a:rPr lang="en-US" dirty="0"/>
              <a:t>Buyer returns to the car and reports the results to the adult.  Results are recorded in POST (mandatory for funded programs, available to unfunded programs with self directed video training).</a:t>
            </a:r>
          </a:p>
        </p:txBody>
      </p:sp>
    </p:spTree>
    <p:extLst>
      <p:ext uri="{BB962C8B-B14F-4D97-AF65-F5344CB8AC3E}">
        <p14:creationId xmlns:p14="http://schemas.microsoft.com/office/powerpoint/2010/main" val="11818600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842C4C-4AF2-F2F3-1E89-38882E456868}"/>
              </a:ext>
            </a:extLst>
          </p:cNvPr>
          <p:cNvSpPr>
            <a:spLocks noGrp="1"/>
          </p:cNvSpPr>
          <p:nvPr>
            <p:ph type="title"/>
          </p:nvPr>
        </p:nvSpPr>
        <p:spPr/>
        <p:txBody>
          <a:bodyPr/>
          <a:lstStyle/>
          <a:p>
            <a:pPr algn="ctr"/>
            <a:r>
              <a:rPr lang="en-US" dirty="0"/>
              <a:t>Recruiting Underage Buyers and Adult Supervisors</a:t>
            </a:r>
          </a:p>
        </p:txBody>
      </p:sp>
      <p:sp>
        <p:nvSpPr>
          <p:cNvPr id="3" name="Content Placeholder 2">
            <a:extLst>
              <a:ext uri="{FF2B5EF4-FFF2-40B4-BE49-F238E27FC236}">
                <a16:creationId xmlns:a16="http://schemas.microsoft.com/office/drawing/2014/main" id="{29AF45E4-99C7-F239-2B94-0E32CCBF572D}"/>
              </a:ext>
            </a:extLst>
          </p:cNvPr>
          <p:cNvSpPr>
            <a:spLocks noGrp="1"/>
          </p:cNvSpPr>
          <p:nvPr>
            <p:ph idx="1"/>
          </p:nvPr>
        </p:nvSpPr>
        <p:spPr/>
        <p:txBody>
          <a:bodyPr>
            <a:normAutofit/>
          </a:bodyPr>
          <a:lstStyle/>
          <a:p>
            <a:pPr marL="0" indent="0" algn="ctr">
              <a:buNone/>
            </a:pPr>
            <a:r>
              <a:rPr lang="en-US" sz="3200" dirty="0"/>
              <a:t>Joan Hamlett, Director of the Leominster Tobacco Collaborative</a:t>
            </a:r>
          </a:p>
        </p:txBody>
      </p:sp>
    </p:spTree>
    <p:extLst>
      <p:ext uri="{BB962C8B-B14F-4D97-AF65-F5344CB8AC3E}">
        <p14:creationId xmlns:p14="http://schemas.microsoft.com/office/powerpoint/2010/main" val="42756321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8C9F44-3E91-0588-A814-92F83F9FC368}"/>
              </a:ext>
            </a:extLst>
          </p:cNvPr>
          <p:cNvSpPr>
            <a:spLocks noGrp="1"/>
          </p:cNvSpPr>
          <p:nvPr>
            <p:ph type="title"/>
          </p:nvPr>
        </p:nvSpPr>
        <p:spPr/>
        <p:txBody>
          <a:bodyPr/>
          <a:lstStyle/>
          <a:p>
            <a:pPr algn="ctr"/>
            <a:r>
              <a:rPr lang="en-US" dirty="0"/>
              <a:t>VIOLATION FOLLOW-UP</a:t>
            </a:r>
          </a:p>
        </p:txBody>
      </p:sp>
      <p:sp>
        <p:nvSpPr>
          <p:cNvPr id="3" name="Content Placeholder 2">
            <a:extLst>
              <a:ext uri="{FF2B5EF4-FFF2-40B4-BE49-F238E27FC236}">
                <a16:creationId xmlns:a16="http://schemas.microsoft.com/office/drawing/2014/main" id="{F0AB411C-2D42-B1E1-349F-F69651CBB531}"/>
              </a:ext>
            </a:extLst>
          </p:cNvPr>
          <p:cNvSpPr>
            <a:spLocks noGrp="1"/>
          </p:cNvSpPr>
          <p:nvPr>
            <p:ph idx="1"/>
          </p:nvPr>
        </p:nvSpPr>
        <p:spPr/>
        <p:txBody>
          <a:bodyPr/>
          <a:lstStyle/>
          <a:p>
            <a:r>
              <a:rPr lang="en-US" dirty="0"/>
              <a:t>Sale to an underage person is a mandatory fine of $1000/$2000/$5000 within a 36 month period along with permit suspensions at all levels for up to 30 days.</a:t>
            </a:r>
          </a:p>
          <a:p>
            <a:r>
              <a:rPr lang="en-US" dirty="0"/>
              <a:t>Fines are issued through cease and desist orders.</a:t>
            </a:r>
          </a:p>
          <a:p>
            <a:r>
              <a:rPr lang="en-US" dirty="0"/>
              <a:t>Payment is made to the municipality.</a:t>
            </a:r>
          </a:p>
          <a:p>
            <a:r>
              <a:rPr lang="en-US" dirty="0"/>
              <a:t>15 days to issue cease and desist.  7 days to request appeal in writing.  Otherwise, 21 days to pay the fine. </a:t>
            </a:r>
          </a:p>
          <a:p>
            <a:r>
              <a:rPr lang="en-US" dirty="0"/>
              <a:t>Recheck </a:t>
            </a:r>
            <a:r>
              <a:rPr lang="en-US"/>
              <a:t>the vendor. </a:t>
            </a:r>
            <a:endParaRPr lang="en-US" dirty="0"/>
          </a:p>
        </p:txBody>
      </p:sp>
    </p:spTree>
    <p:extLst>
      <p:ext uri="{BB962C8B-B14F-4D97-AF65-F5344CB8AC3E}">
        <p14:creationId xmlns:p14="http://schemas.microsoft.com/office/powerpoint/2010/main" val="845705415"/>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TM10001114[[fn=Gallery]]</Template>
  <TotalTime>22</TotalTime>
  <Words>216</Words>
  <Application>Microsoft Office PowerPoint</Application>
  <PresentationFormat>Widescreen</PresentationFormat>
  <Paragraphs>14</Paragraphs>
  <Slides>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vt:i4>
      </vt:variant>
    </vt:vector>
  </HeadingPairs>
  <TitlesOfParts>
    <vt:vector size="6" baseType="lpstr">
      <vt:lpstr>Arial</vt:lpstr>
      <vt:lpstr>Gill Sans MT</vt:lpstr>
      <vt:lpstr>Gallery</vt:lpstr>
      <vt:lpstr>The nuts and bolts of compliance checks</vt:lpstr>
      <vt:lpstr>Recruiting Underage Buyers and Adult Supervisors</vt:lpstr>
      <vt:lpstr>VIOLATION FOLLOW-UP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nuts and bolts of compliance checks</dc:title>
  <dc:creator>Sarah</dc:creator>
  <cp:lastModifiedBy>Sarah</cp:lastModifiedBy>
  <cp:revision>1</cp:revision>
  <dcterms:created xsi:type="dcterms:W3CDTF">2022-05-10T17:34:31Z</dcterms:created>
  <dcterms:modified xsi:type="dcterms:W3CDTF">2022-05-10T17:56:56Z</dcterms:modified>
</cp:coreProperties>
</file>