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6"/>
  </p:notesMasterIdLst>
  <p:handoutMasterIdLst>
    <p:handoutMasterId r:id="rId17"/>
  </p:handoutMasterIdLst>
  <p:sldIdLst>
    <p:sldId id="534" r:id="rId6"/>
    <p:sldId id="533" r:id="rId7"/>
    <p:sldId id="538" r:id="rId8"/>
    <p:sldId id="539" r:id="rId9"/>
    <p:sldId id="540" r:id="rId10"/>
    <p:sldId id="537" r:id="rId11"/>
    <p:sldId id="542" r:id="rId12"/>
    <p:sldId id="543" r:id="rId13"/>
    <p:sldId id="544" r:id="rId14"/>
    <p:sldId id="545" r:id="rId15"/>
  </p:sldIdLst>
  <p:sldSz cx="9144000" cy="6858000" type="screen4x3"/>
  <p:notesSz cx="7010400" cy="92964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MS PGothic" pitchFamily="34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MS PGothic" pitchFamily="34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MS PGothic" pitchFamily="34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MS PGothic" pitchFamily="34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 " initials=" " lastIdx="19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B24A"/>
    <a:srgbClr val="3A4972"/>
    <a:srgbClr val="154871"/>
    <a:srgbClr val="4997D0"/>
    <a:srgbClr val="2F5575"/>
    <a:srgbClr val="BDC5DD"/>
    <a:srgbClr val="9BA3B7"/>
    <a:srgbClr val="E1EB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427" autoAdjust="0"/>
  </p:normalViewPr>
  <p:slideViewPr>
    <p:cSldViewPr>
      <p:cViewPr varScale="1">
        <p:scale>
          <a:sx n="75" d="100"/>
          <a:sy n="75" d="100"/>
        </p:scale>
        <p:origin x="1666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6888" cy="463550"/>
          </a:xfrm>
          <a:prstGeom prst="rect">
            <a:avLst/>
          </a:prstGeom>
        </p:spPr>
        <p:txBody>
          <a:bodyPr vert="horz" lIns="93175" tIns="46587" rIns="93175" bIns="46587" rtlCol="0"/>
          <a:lstStyle>
            <a:lvl1pPr algn="l">
              <a:defRPr sz="12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1925" y="0"/>
            <a:ext cx="3036888" cy="463550"/>
          </a:xfrm>
          <a:prstGeom prst="rect">
            <a:avLst/>
          </a:prstGeom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7DBCC8C-8D3B-4362-AF05-2E35B25882A7}" type="datetimeFigureOut">
              <a:rPr lang="en-US" altLang="en-US"/>
              <a:pPr>
                <a:defRPr/>
              </a:pPr>
              <a:t>6/21/2022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1263"/>
            <a:ext cx="3036888" cy="463550"/>
          </a:xfrm>
          <a:prstGeom prst="rect">
            <a:avLst/>
          </a:prstGeom>
        </p:spPr>
        <p:txBody>
          <a:bodyPr vert="horz" lIns="93175" tIns="46587" rIns="93175" bIns="46587" rtlCol="0" anchor="b"/>
          <a:lstStyle>
            <a:lvl1pPr algn="l">
              <a:defRPr sz="12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1925" y="8831263"/>
            <a:ext cx="3036888" cy="463550"/>
          </a:xfrm>
          <a:prstGeom prst="rect">
            <a:avLst/>
          </a:prstGeom>
        </p:spPr>
        <p:txBody>
          <a:bodyPr vert="horz" wrap="square" lIns="93175" tIns="46587" rIns="93175" bIns="4658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925C4DD-3CE9-4F5E-B719-E05B6C8FF16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504924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3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6888" cy="463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5025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4838"/>
            <a:ext cx="5607050" cy="41830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6888" cy="463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175" tIns="46587" rIns="93175" bIns="46587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6888" cy="4635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175" tIns="46587" rIns="93175" bIns="4658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751369E4-640C-4666-B02B-288572E01C5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874513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ＭＳ Ｐゴシック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/>
              <a:t>Cheryl to review</a:t>
            </a: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57066" indent="-291179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64717" indent="-232943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30604" indent="-232943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96491" indent="-232943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676E7A4-0568-4A58-B086-D07297A12F30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9628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 userDrawn="1"/>
        </p:nvSpPr>
        <p:spPr bwMode="auto">
          <a:xfrm>
            <a:off x="0" y="228600"/>
            <a:ext cx="9144000" cy="6629400"/>
          </a:xfrm>
          <a:prstGeom prst="rect">
            <a:avLst/>
          </a:prstGeom>
          <a:gradFill flip="none" rotWithShape="1">
            <a:gsLst>
              <a:gs pos="14000">
                <a:srgbClr val="4997D0"/>
              </a:gs>
              <a:gs pos="100000">
                <a:srgbClr val="4997D0">
                  <a:alpha val="10000"/>
                </a:srgbClr>
              </a:gs>
            </a:gsLst>
            <a:lin ang="5400000" scaled="0"/>
            <a:tileRect/>
          </a:gradFill>
          <a:ln>
            <a:noFill/>
          </a:ln>
        </p:spPr>
        <p:txBody>
          <a:bodyPr/>
          <a:lstStyle/>
          <a:p>
            <a:pPr>
              <a:defRPr/>
            </a:pPr>
            <a:endParaRPr lang="en-US" dirty="0">
              <a:solidFill>
                <a:srgbClr val="99C500"/>
              </a:solidFill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1548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 dirty="0">
              <a:solidFill>
                <a:srgbClr val="99C500"/>
              </a:solidFill>
            </a:endParaRPr>
          </a:p>
        </p:txBody>
      </p:sp>
      <p:sp>
        <p:nvSpPr>
          <p:cNvPr id="5" name="Text Box 41"/>
          <p:cNvSpPr txBox="1">
            <a:spLocks noChangeArrowheads="1"/>
          </p:cNvSpPr>
          <p:nvPr userDrawn="1"/>
        </p:nvSpPr>
        <p:spPr bwMode="auto">
          <a:xfrm>
            <a:off x="1143000" y="6324600"/>
            <a:ext cx="8990013" cy="23018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  <a:defRPr/>
            </a:pPr>
            <a:r>
              <a:rPr lang="en-US" sz="900" dirty="0">
                <a:ea typeface="+mn-ea"/>
              </a:rPr>
              <a:t> Massachusetts Department of Public Health | Tobacco Cessation and Prevention Program  </a:t>
            </a:r>
          </a:p>
        </p:txBody>
      </p:sp>
      <p:pic>
        <p:nvPicPr>
          <p:cNvPr id="6" name="Picture 9" descr="MSH_Text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75" y="3886200"/>
            <a:ext cx="2879725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5"/>
          <p:cNvSpPr>
            <a:spLocks noChangeArrowheads="1"/>
          </p:cNvSpPr>
          <p:nvPr userDrawn="1"/>
        </p:nvSpPr>
        <p:spPr bwMode="auto">
          <a:xfrm>
            <a:off x="1295400" y="6221413"/>
            <a:ext cx="7543800" cy="26987"/>
          </a:xfrm>
          <a:prstGeom prst="rect">
            <a:avLst/>
          </a:prstGeom>
          <a:solidFill>
            <a:srgbClr val="1548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 dirty="0">
              <a:solidFill>
                <a:srgbClr val="99C500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4343400"/>
            <a:ext cx="8534400" cy="1905000"/>
          </a:xfrm>
        </p:spPr>
        <p:txBody>
          <a:bodyPr/>
          <a:lstStyle>
            <a:lvl1pPr marL="0" indent="0" algn="l">
              <a:buFontTx/>
              <a:buNone/>
              <a:defRPr sz="3200" b="1">
                <a:solidFill>
                  <a:srgbClr val="15487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  <a:endParaRPr lang="en-US" noProof="0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" y="5638800"/>
            <a:ext cx="1028700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06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404040"/>
                </a:solidFill>
              </a:defRPr>
            </a:lvl2pPr>
            <a:lvl3pPr>
              <a:defRPr>
                <a:solidFill>
                  <a:srgbClr val="404040"/>
                </a:solidFill>
              </a:defRPr>
            </a:lvl3pPr>
            <a:lvl4pPr>
              <a:defRPr>
                <a:solidFill>
                  <a:srgbClr val="404040"/>
                </a:solidFill>
              </a:defRPr>
            </a:lvl4pPr>
            <a:lvl5pPr>
              <a:defRPr>
                <a:solidFill>
                  <a:srgbClr val="40404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277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228600"/>
            <a:ext cx="9144000" cy="6629400"/>
          </a:xfrm>
          <a:prstGeom prst="rect">
            <a:avLst/>
          </a:prstGeom>
          <a:gradFill flip="none" rotWithShape="1">
            <a:gsLst>
              <a:gs pos="14000">
                <a:srgbClr val="4997D0"/>
              </a:gs>
              <a:gs pos="100000">
                <a:srgbClr val="4997D0">
                  <a:alpha val="10000"/>
                </a:srgbClr>
              </a:gs>
            </a:gsLst>
            <a:lin ang="5400000" scaled="0"/>
            <a:tileRect/>
          </a:gradFill>
          <a:ln>
            <a:noFill/>
          </a:ln>
        </p:spPr>
        <p:txBody>
          <a:bodyPr/>
          <a:lstStyle/>
          <a:p>
            <a:pPr>
              <a:defRPr/>
            </a:pPr>
            <a:endParaRPr lang="en-US" dirty="0">
              <a:solidFill>
                <a:srgbClr val="99C500"/>
              </a:solidFill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1548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 dirty="0">
              <a:solidFill>
                <a:srgbClr val="99C500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0" y="228600"/>
            <a:ext cx="9144000" cy="41148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txBody>
          <a:bodyPr/>
          <a:lstStyle/>
          <a:p>
            <a:pPr>
              <a:defRPr/>
            </a:pPr>
            <a:endParaRPr lang="en-US" dirty="0">
              <a:solidFill>
                <a:srgbClr val="99C500"/>
              </a:solidFill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862262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361481"/>
            <a:ext cx="7391400" cy="749302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15487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88167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228600"/>
            <a:ext cx="9144000" cy="6629400"/>
          </a:xfrm>
          <a:prstGeom prst="rect">
            <a:avLst/>
          </a:prstGeom>
          <a:gradFill flip="none" rotWithShape="1">
            <a:gsLst>
              <a:gs pos="14000">
                <a:srgbClr val="4997D0"/>
              </a:gs>
              <a:gs pos="100000">
                <a:srgbClr val="4997D0">
                  <a:alpha val="10000"/>
                </a:srgbClr>
              </a:gs>
            </a:gsLst>
            <a:lin ang="5400000" scaled="0"/>
            <a:tileRect/>
          </a:gradFill>
          <a:ln>
            <a:noFill/>
          </a:ln>
        </p:spPr>
        <p:txBody>
          <a:bodyPr/>
          <a:lstStyle/>
          <a:p>
            <a:pPr>
              <a:defRPr/>
            </a:pPr>
            <a:endParaRPr lang="en-US" dirty="0">
              <a:solidFill>
                <a:srgbClr val="99C500"/>
              </a:solidFill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1548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 dirty="0">
              <a:solidFill>
                <a:srgbClr val="99C500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0" y="228600"/>
            <a:ext cx="9144000" cy="4114800"/>
          </a:xfrm>
          <a:prstGeom prst="rect">
            <a:avLst/>
          </a:prstGeom>
          <a:solidFill>
            <a:srgbClr val="F3B24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 dirty="0">
              <a:solidFill>
                <a:srgbClr val="99C500"/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838200" y="2978742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56098"/>
            <a:ext cx="7391400" cy="749302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15487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5945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228600"/>
            <a:ext cx="9144000" cy="6629400"/>
          </a:xfrm>
          <a:prstGeom prst="rect">
            <a:avLst/>
          </a:prstGeom>
          <a:gradFill flip="none" rotWithShape="1">
            <a:gsLst>
              <a:gs pos="14000">
                <a:srgbClr val="4997D0"/>
              </a:gs>
              <a:gs pos="100000">
                <a:srgbClr val="4997D0">
                  <a:alpha val="10000"/>
                </a:srgbClr>
              </a:gs>
            </a:gsLst>
            <a:lin ang="5400000" scaled="0"/>
            <a:tileRect/>
          </a:gradFill>
          <a:ln>
            <a:noFill/>
          </a:ln>
        </p:spPr>
        <p:txBody>
          <a:bodyPr/>
          <a:lstStyle/>
          <a:p>
            <a:pPr>
              <a:defRPr/>
            </a:pPr>
            <a:endParaRPr lang="en-US" dirty="0">
              <a:solidFill>
                <a:srgbClr val="99C500"/>
              </a:solidFill>
              <a:latin typeface="Tahom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1548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 dirty="0">
              <a:solidFill>
                <a:srgbClr val="99C500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0" y="152400"/>
            <a:ext cx="9144000" cy="4191000"/>
          </a:xfrm>
          <a:prstGeom prst="rect">
            <a:avLst/>
          </a:prstGeom>
          <a:solidFill>
            <a:srgbClr val="1548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 dirty="0">
              <a:solidFill>
                <a:srgbClr val="99C500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2862262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43400"/>
            <a:ext cx="7391400" cy="749302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3A4972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24273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100">
                <a:solidFill>
                  <a:srgbClr val="404040"/>
                </a:solidFill>
              </a:defRPr>
            </a:lvl2pPr>
            <a:lvl3pPr>
              <a:defRPr sz="1800">
                <a:solidFill>
                  <a:srgbClr val="404040"/>
                </a:solidFill>
              </a:defRPr>
            </a:lvl3pPr>
            <a:lvl4pPr>
              <a:defRPr sz="1800">
                <a:solidFill>
                  <a:srgbClr val="404040"/>
                </a:solidFill>
              </a:defRPr>
            </a:lvl4pPr>
            <a:lvl5pPr>
              <a:defRPr sz="1800">
                <a:solidFill>
                  <a:srgbClr val="40404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100">
                <a:solidFill>
                  <a:srgbClr val="404040"/>
                </a:solidFill>
              </a:defRPr>
            </a:lvl2pPr>
            <a:lvl3pPr>
              <a:defRPr sz="1800">
                <a:solidFill>
                  <a:srgbClr val="404040"/>
                </a:solidFill>
              </a:defRPr>
            </a:lvl3pPr>
            <a:lvl4pPr>
              <a:defRPr sz="1800">
                <a:solidFill>
                  <a:srgbClr val="404040"/>
                </a:solidFill>
              </a:defRPr>
            </a:lvl4pPr>
            <a:lvl5pPr>
              <a:defRPr sz="1800">
                <a:solidFill>
                  <a:srgbClr val="40404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185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7848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/>
          </a:extLst>
        </p:spPr>
        <p:txBody>
          <a:bodyPr/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7133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2420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5"/>
          <p:cNvSpPr>
            <a:spLocks noChangeArrowheads="1"/>
          </p:cNvSpPr>
          <p:nvPr/>
        </p:nvSpPr>
        <p:spPr bwMode="auto">
          <a:xfrm>
            <a:off x="0" y="1143000"/>
            <a:ext cx="9144000" cy="1752600"/>
          </a:xfrm>
          <a:prstGeom prst="rect">
            <a:avLst/>
          </a:prstGeom>
          <a:gradFill rotWithShape="1">
            <a:gsLst>
              <a:gs pos="0">
                <a:srgbClr val="4997D0">
                  <a:alpha val="50000"/>
                </a:srgbClr>
              </a:gs>
              <a:gs pos="100000">
                <a:schemeClr val="bg1">
                  <a:alpha val="9998"/>
                </a:schemeClr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en-US" altLang="en-US" sz="1800" dirty="0">
              <a:solidFill>
                <a:srgbClr val="99C500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solidFill>
            <a:srgbClr val="15487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innerShdw blurRad="114300">
              <a:prstClr val="black"/>
            </a:innerShdw>
          </a:effectLst>
        </p:spPr>
        <p:txBody>
          <a:bodyPr/>
          <a:lstStyle/>
          <a:p>
            <a:pPr>
              <a:defRPr/>
            </a:pPr>
            <a:endParaRPr lang="en-US" dirty="0">
              <a:solidFill>
                <a:schemeClr val="accent4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7848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7" r:id="rId1"/>
    <p:sldLayoutId id="2147484073" r:id="rId2"/>
    <p:sldLayoutId id="2147484078" r:id="rId3"/>
    <p:sldLayoutId id="2147484079" r:id="rId4"/>
    <p:sldLayoutId id="2147484080" r:id="rId5"/>
    <p:sldLayoutId id="2147484074" r:id="rId6"/>
    <p:sldLayoutId id="2147484075" r:id="rId7"/>
    <p:sldLayoutId id="2147484076" r:id="rId8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F3B24A"/>
          </a:solidFill>
          <a:latin typeface="+mn-lt"/>
          <a:ea typeface="MS PGothic" pitchFamily="34" charset="-128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F3B24A"/>
          </a:solidFill>
          <a:latin typeface="Tahoma" charset="0"/>
          <a:ea typeface="MS PGothic" pitchFamily="34" charset="-128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F3B24A"/>
          </a:solidFill>
          <a:latin typeface="Tahoma" charset="0"/>
          <a:ea typeface="MS PGothic" pitchFamily="34" charset="-128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F3B24A"/>
          </a:solidFill>
          <a:latin typeface="Tahoma" charset="0"/>
          <a:ea typeface="MS PGothic" pitchFamily="34" charset="-128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F3B24A"/>
          </a:solidFill>
          <a:latin typeface="Tahoma" charset="0"/>
          <a:ea typeface="MS PGothic" pitchFamily="34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3A4972"/>
          </a:solidFill>
          <a:latin typeface="Book Antiqua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3A4972"/>
          </a:solidFill>
          <a:latin typeface="Book Antiqua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3A4972"/>
          </a:solidFill>
          <a:latin typeface="Book Antiqua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3A4972"/>
          </a:solidFill>
          <a:latin typeface="Book Antiqua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 sz="2800">
          <a:solidFill>
            <a:schemeClr val="accent2"/>
          </a:solidFill>
          <a:latin typeface="Times"/>
          <a:ea typeface="MS PGothic" pitchFamily="34" charset="-128"/>
          <a:cs typeface="Time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4C98D1"/>
          </a:solidFill>
          <a:latin typeface="+mn-lt"/>
          <a:ea typeface="MS PGothic" pitchFamily="34" charset="-128"/>
          <a:cs typeface="MS PGothic" pitchFamily="34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rgbClr val="4C98D1"/>
          </a:solidFill>
          <a:latin typeface="+mn-lt"/>
          <a:ea typeface="MS PGothic" pitchFamily="34" charset="-128"/>
          <a:cs typeface="MS PGothic" pitchFamily="34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rgbClr val="4C98D1"/>
          </a:solidFill>
          <a:latin typeface="+mn-lt"/>
          <a:ea typeface="MS PGothic" pitchFamily="34" charset="-128"/>
          <a:cs typeface="MS PGothic" pitchFamily="34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rgbClr val="4C98D1"/>
          </a:solidFill>
          <a:latin typeface="+mn-lt"/>
          <a:ea typeface="MS PGothic" pitchFamily="34" charset="-128"/>
          <a:cs typeface="MS PGothic" pitchFamily="3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3A497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3A497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3A497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3A497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sbarra@mahb.org" TargetMode="Externa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1F706-C6CA-4193-A4E8-7A12B1282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FDA Rulemaking process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00D468-EEA3-475E-8AEB-CAC0DD1ED8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Submitting Public Comments</a:t>
            </a:r>
          </a:p>
        </p:txBody>
      </p:sp>
    </p:spTree>
    <p:extLst>
      <p:ext uri="{BB962C8B-B14F-4D97-AF65-F5344CB8AC3E}">
        <p14:creationId xmlns:p14="http://schemas.microsoft.com/office/powerpoint/2010/main" val="23057790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dirty="0"/>
              <a:t>Advocacy/Education v. Lobbying - Examples	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229600" cy="5486400"/>
          </a:xfrm>
        </p:spPr>
        <p:txBody>
          <a:bodyPr/>
          <a:lstStyle/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altLang="en-US" dirty="0">
                <a:latin typeface="Times" pitchFamily="18" charset="0"/>
                <a:cs typeface="Times" pitchFamily="18" charset="0"/>
              </a:rPr>
              <a:t>Educate FDA about your experience enforcing different regulations in different municipalities.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altLang="en-US" dirty="0">
                <a:latin typeface="Times" pitchFamily="18" charset="0"/>
                <a:cs typeface="Times" pitchFamily="18" charset="0"/>
              </a:rPr>
              <a:t>Describe the higher concentration of flavored tobacco products in communities of color.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altLang="en-US" dirty="0">
                <a:latin typeface="Times" pitchFamily="18" charset="0"/>
                <a:cs typeface="Times" pitchFamily="18" charset="0"/>
              </a:rPr>
              <a:t>Explain strategies local health departments are using to reduce tobacco use.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altLang="en-US" dirty="0">
                <a:latin typeface="Times" pitchFamily="18" charset="0"/>
                <a:cs typeface="Times" pitchFamily="18" charset="0"/>
              </a:rPr>
              <a:t>Local regulatory work in MA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altLang="en-US" dirty="0">
                <a:latin typeface="Times" pitchFamily="18" charset="0"/>
                <a:cs typeface="Times" pitchFamily="18" charset="0"/>
              </a:rPr>
              <a:t>Cessation services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dirty="0">
                <a:latin typeface="Times" pitchFamily="18" charset="0"/>
                <a:cs typeface="Times" pitchFamily="18" charset="0"/>
              </a:rPr>
              <a:t>Describe the advantages of enforcing uniform regulation now that MA has a statewide law.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dirty="0">
                <a:latin typeface="Times" pitchFamily="18" charset="0"/>
                <a:cs typeface="Times" pitchFamily="18" charset="0"/>
              </a:rPr>
              <a:t>Explain advantages of reducing availability of flavored products on youth use.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en-US" dirty="0">
              <a:latin typeface="Times" pitchFamily="18" charset="0"/>
              <a:cs typeface="Times" pitchFamily="18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endParaRPr lang="en-US" altLang="en-US" dirty="0">
              <a:latin typeface="Times" pitchFamily="18" charset="0"/>
              <a:cs typeface="Times" pitchFamily="18" charset="0"/>
            </a:endParaRPr>
          </a:p>
          <a:p>
            <a:pPr marL="914400" lvl="2" indent="0" eaLnBrk="1" hangingPunct="1"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6829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6E63D-3F06-4ECE-AA89-B805087E1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FDA’s Proposed Rule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8C5416-1B7B-4B10-AE66-959C520B6C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39725" marR="0" indent="-339725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Ban the sale 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menthol cigarettes.  The sale of cigarettes with any other characterizing flavor, except tobacco, already is prohibited.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Ban the sale of 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cigars with any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characterizing flavors other than tobacco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.   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</a:pP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9725" indent="-339725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The proposed rule does not cover e-cigarettes/vape products, chew/dip tobacco, and dissolvable products are not covered by FDA’s proposed.  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</a:pPr>
            <a:endParaRPr lang="en-US" sz="18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39725" marR="0" indent="-339725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https://www.fda.gov/media/158015/download?utm_medium=email&amp;utm_source=govdelivery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2511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6E63D-3F06-4ECE-AA89-B805087E1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I submit comments?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8C5416-1B7B-4B10-AE66-959C520B6C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93837"/>
            <a:ext cx="8229600" cy="4525963"/>
          </a:xfrm>
        </p:spPr>
        <p:txBody>
          <a:bodyPr/>
          <a:lstStyle/>
          <a:p>
            <a:pPr marL="1254125" marR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Prepare your comments.</a:t>
            </a:r>
          </a:p>
          <a:p>
            <a:pPr marL="1254125" marR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Go to “regulations.gov”.</a:t>
            </a:r>
          </a:p>
          <a:p>
            <a:pPr marL="1254125" marR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Type “FDA-2021-N-1349-0001” for proposed ban on menthol cigarettes.  Type “FDA-2021-N-1309-0001” for proposed ban on menthol cigars. </a:t>
            </a:r>
          </a:p>
          <a:p>
            <a:pPr marL="1254125" marR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Press “Comment” button.</a:t>
            </a:r>
          </a:p>
          <a:p>
            <a:pPr marL="1254125" marR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Type in your information and upload your comments.</a:t>
            </a:r>
          </a:p>
          <a:p>
            <a:pPr marL="1254125" marR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Last day to comment is July 5, 2022.  </a:t>
            </a:r>
          </a:p>
          <a:p>
            <a:pPr marL="911225" marR="0" indent="0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536" y="4191000"/>
            <a:ext cx="2805674" cy="20574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3397" y="4191000"/>
            <a:ext cx="2698922" cy="202776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0416" y="4191000"/>
            <a:ext cx="2625496" cy="1952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3298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568E5-7D96-4543-81E0-F6F7D2859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there a correct form for comments?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857B03-F834-496F-B7A5-CDE2E43E28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dirty="0"/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605064"/>
            <a:ext cx="3283740" cy="2362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5410" y="1229157"/>
            <a:ext cx="2971800" cy="335404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7851" y="3610354"/>
            <a:ext cx="2590800" cy="278716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8859" y="1644681"/>
            <a:ext cx="3030563" cy="25229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272" y="3775581"/>
            <a:ext cx="2853103" cy="2849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147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568E5-7D96-4543-81E0-F6F7D2859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for public comments.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857B03-F834-496F-B7A5-CDE2E43E28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dirty="0"/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9600" y="1371600"/>
            <a:ext cx="8229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spcBef>
                <a:spcPts val="0"/>
              </a:spcBef>
              <a:spcAft>
                <a:spcPts val="0"/>
              </a:spcAft>
            </a:pPr>
            <a:endParaRPr lang="en-US" kern="0" dirty="0">
              <a:solidFill>
                <a:srgbClr val="034C7C"/>
              </a:solidFill>
              <a:latin typeface="Calibri" panose="020F0502020204030204" pitchFamily="34" charset="0"/>
              <a:ea typeface="Calibri" panose="020F0502020204030204" pitchFamily="34" charset="0"/>
              <a:cs typeface="Times"/>
            </a:endParaRPr>
          </a:p>
          <a:p>
            <a:pPr lvl="0" indent="-342900" algn="l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srgbClr val="034C7C"/>
                </a:solidFill>
                <a:latin typeface="Calibri" panose="020F0502020204030204" pitchFamily="34" charset="0"/>
                <a:ea typeface="Calibri" panose="020F0502020204030204" pitchFamily="34" charset="0"/>
                <a:cs typeface="Times"/>
              </a:rPr>
              <a:t>FDA looks for logic, good science, and other evidence in the comments.. </a:t>
            </a:r>
          </a:p>
          <a:p>
            <a:pPr lvl="0" indent="-342900" algn="l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srgbClr val="034C7C"/>
                </a:solidFill>
                <a:latin typeface="Calibri" panose="020F0502020204030204" pitchFamily="34" charset="0"/>
                <a:ea typeface="Calibri" panose="020F0502020204030204" pitchFamily="34" charset="0"/>
                <a:cs typeface="Times"/>
              </a:rPr>
              <a:t>Tell the FDA who you are because you are an expert. </a:t>
            </a:r>
          </a:p>
          <a:p>
            <a:pPr lvl="0" indent="-342900" algn="l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srgbClr val="034C7C"/>
                </a:solidFill>
                <a:latin typeface="Calibri" panose="020F0502020204030204" pitchFamily="34" charset="0"/>
                <a:ea typeface="Calibri" panose="020F0502020204030204" pitchFamily="34" charset="0"/>
                <a:cs typeface="Times"/>
              </a:rPr>
              <a:t>When possible, support your comment with substantive data, facts, or expert opinions.  Provide personal experience, as may be appropriate. </a:t>
            </a:r>
          </a:p>
          <a:p>
            <a:pPr lvl="0" indent="-342900" algn="l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srgbClr val="034C7C"/>
                </a:solidFill>
                <a:latin typeface="Calibri" panose="020F0502020204030204" pitchFamily="34" charset="0"/>
                <a:ea typeface="Calibri" panose="020F0502020204030204" pitchFamily="34" charset="0"/>
                <a:cs typeface="Times"/>
              </a:rPr>
              <a:t>There is no minimum or maximum length.</a:t>
            </a:r>
          </a:p>
          <a:p>
            <a:pPr indent="-342900" algn="l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srgbClr val="034C7C"/>
                </a:solidFill>
                <a:latin typeface="Calibri" panose="020F0502020204030204" pitchFamily="34" charset="0"/>
                <a:ea typeface="Calibri" panose="020F0502020204030204" pitchFamily="34" charset="0"/>
                <a:cs typeface="Times"/>
              </a:rPr>
              <a:t>The comment process is not a vote – one well supported comment is better than a thousand form letters.</a:t>
            </a:r>
          </a:p>
          <a:p>
            <a:pPr indent="-342900" algn="l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srgbClr val="034C7C"/>
                </a:solidFill>
                <a:latin typeface="Calibri" panose="020F0502020204030204" pitchFamily="34" charset="0"/>
                <a:ea typeface="Calibri" panose="020F0502020204030204" pitchFamily="34" charset="0"/>
                <a:cs typeface="Times"/>
              </a:rPr>
              <a:t>Check with other town or city officials about joining in on the comments.</a:t>
            </a:r>
          </a:p>
          <a:p>
            <a:pPr indent="-342900" algn="l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srgbClr val="034C7C"/>
                </a:solidFill>
                <a:latin typeface="Calibri" panose="020F0502020204030204" pitchFamily="34" charset="0"/>
                <a:ea typeface="Calibri" panose="020F0502020204030204" pitchFamily="34" charset="0"/>
                <a:cs typeface="Times"/>
              </a:rPr>
              <a:t>Your public comments will be publically available.  </a:t>
            </a:r>
          </a:p>
        </p:txBody>
      </p:sp>
    </p:spTree>
    <p:extLst>
      <p:ext uri="{BB962C8B-B14F-4D97-AF65-F5344CB8AC3E}">
        <p14:creationId xmlns:p14="http://schemas.microsoft.com/office/powerpoint/2010/main" val="371442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568E5-7D96-4543-81E0-F6F7D2859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/>
              <a:t>What the FDA can learn from us!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857B03-F834-496F-B7A5-CDE2E43E28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Schools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Racial equity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Concept flavors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Enforcement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Anti-preemption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Local and state data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Timing and rollout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Healthcare costs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Border communities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Addiction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Industry tactics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Retailer education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Anti-possession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Industry always says to wait for FDA to act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/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737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Advocacy/education </a:t>
            </a:r>
            <a:br>
              <a:rPr lang="en-US" dirty="0"/>
            </a:br>
            <a:r>
              <a:rPr lang="en-US" dirty="0"/>
              <a:t>vs. education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BFBA3E-6087-4BED-A044-F62DAF0F83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Slides from Cheryl Sbarra, JD – </a:t>
            </a:r>
            <a:r>
              <a:rPr lang="en-US" dirty="0">
                <a:hlinkClick r:id="rId2"/>
              </a:rPr>
              <a:t>sbarra@mahb.org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5472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dirty="0"/>
              <a:t>Advocacy/Education vs. Lobbying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6096000"/>
          </a:xfrm>
        </p:spPr>
        <p:txBody>
          <a:bodyPr/>
          <a:lstStyle/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US" dirty="0"/>
              <a:t>Advocacy/Education is at the core of public health.</a:t>
            </a:r>
          </a:p>
          <a:p>
            <a:pPr marL="857250" lvl="1" indent="-457200">
              <a:buFont typeface="Arial" panose="020B0604020202020204" pitchFamily="34" charset="0"/>
              <a:buChar char="•"/>
              <a:defRPr/>
            </a:pPr>
            <a:r>
              <a:rPr lang="en-US" dirty="0"/>
              <a:t>Advocacy includes educating policymakers and the public about evidence-based policy.</a:t>
            </a:r>
          </a:p>
          <a:p>
            <a:pPr marL="857250" lvl="1" indent="-457200">
              <a:buFont typeface="Arial" panose="020B0604020202020204" pitchFamily="34" charset="0"/>
              <a:buChar char="•"/>
              <a:defRPr/>
            </a:pPr>
            <a:r>
              <a:rPr lang="en-US" dirty="0">
                <a:ea typeface="MS PGothic" pitchFamily="34" charset="-128"/>
              </a:rPr>
              <a:t>Without advocacy we wouldn’t have laws prohibiting smoking; safe drinking water; nutrition labeling,  etc.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US" dirty="0">
                <a:ea typeface="MS PGothic" pitchFamily="34" charset="-128"/>
              </a:rPr>
              <a:t>Definition of lobbying:  </a:t>
            </a:r>
          </a:p>
          <a:p>
            <a:pPr marL="857250" lvl="1" indent="-457200">
              <a:buFont typeface="Arial" panose="020B0604020202020204" pitchFamily="34" charset="0"/>
              <a:buChar char="•"/>
              <a:defRPr/>
            </a:pPr>
            <a:r>
              <a:rPr lang="en-US" dirty="0"/>
              <a:t>Providing written or oral testimony for or against a </a:t>
            </a:r>
            <a:r>
              <a:rPr lang="en-US" b="1" dirty="0"/>
              <a:t>specific</a:t>
            </a:r>
            <a:r>
              <a:rPr lang="en-US" dirty="0"/>
              <a:t> bill or proposed </a:t>
            </a:r>
            <a:r>
              <a:rPr lang="en-US" b="1" dirty="0"/>
              <a:t>regulation.</a:t>
            </a:r>
            <a:endParaRPr lang="en-US" b="1" dirty="0">
              <a:ea typeface="MS PGothic" pitchFamily="34" charset="-128"/>
            </a:endParaRPr>
          </a:p>
          <a:p>
            <a:pPr lvl="2">
              <a:defRPr/>
            </a:pPr>
            <a:r>
              <a:rPr lang="en-US" b="1" dirty="0"/>
              <a:t>Proposed “rule/regulation”</a:t>
            </a:r>
          </a:p>
          <a:p>
            <a:pPr lvl="3">
              <a:defRPr/>
            </a:pPr>
            <a:r>
              <a:rPr lang="en-US" b="1" dirty="0">
                <a:ea typeface="MS PGothic" pitchFamily="34" charset="-128"/>
                <a:cs typeface="MS PGothic" pitchFamily="34" charset="-128"/>
              </a:rPr>
              <a:t>Prohibiting menthol in cigarettes and all flavors in cigars</a:t>
            </a:r>
          </a:p>
          <a:p>
            <a:pPr marL="457200" indent="-457200" eaLnBrk="1" hangingPunct="1">
              <a:buFont typeface="Arial" panose="020B0604020202020204" pitchFamily="34" charset="0"/>
              <a:buChar char="•"/>
              <a:defRPr/>
            </a:pPr>
            <a:r>
              <a:rPr lang="en-US" dirty="0">
                <a:ea typeface="MS PGothic" pitchFamily="34" charset="-128"/>
              </a:rPr>
              <a:t>Alternate definition of lobbying:  </a:t>
            </a:r>
          </a:p>
          <a:p>
            <a:pPr marL="857250" lvl="1" indent="-457200">
              <a:buFont typeface="Arial" panose="020B0604020202020204" pitchFamily="34" charset="0"/>
              <a:buChar char="•"/>
              <a:defRPr/>
            </a:pPr>
            <a:r>
              <a:rPr lang="en-US" dirty="0">
                <a:ea typeface="MS PGothic" pitchFamily="34" charset="-128"/>
              </a:rPr>
              <a:t>Your civic duty</a:t>
            </a:r>
          </a:p>
          <a:p>
            <a:pPr marL="1257300" lvl="2" indent="-457200">
              <a:buFont typeface="Arial" panose="020B0604020202020204" pitchFamily="34" charset="0"/>
              <a:buChar char="•"/>
              <a:defRPr/>
            </a:pPr>
            <a:r>
              <a:rPr lang="en-US" dirty="0"/>
              <a:t>But not while you are on the job pursuant to a state contract</a:t>
            </a:r>
          </a:p>
          <a:p>
            <a:pPr marL="1257300" lvl="2" indent="-457200">
              <a:buFont typeface="Arial" panose="020B0604020202020204" pitchFamily="34" charset="0"/>
              <a:buChar char="•"/>
              <a:defRPr/>
            </a:pPr>
            <a:r>
              <a:rPr lang="en-US" dirty="0">
                <a:ea typeface="MS PGothic" pitchFamily="34" charset="-128"/>
              </a:rPr>
              <a:t>Are a state or federal employee</a:t>
            </a:r>
          </a:p>
          <a:p>
            <a:pPr marL="1257300" lvl="2" indent="-457200">
              <a:buFont typeface="Arial" panose="020B0604020202020204" pitchFamily="34" charset="0"/>
              <a:buChar char="•"/>
              <a:defRPr/>
            </a:pPr>
            <a:r>
              <a:rPr lang="en-US" dirty="0"/>
              <a:t>Work for a non-profit organization that “frowns upon it” as a policy</a:t>
            </a:r>
          </a:p>
          <a:p>
            <a:pPr marL="0" indent="0" eaLnBrk="1" hangingPunct="1">
              <a:defRPr/>
            </a:pPr>
            <a:endParaRPr lang="en-US" dirty="0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187569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dirty="0"/>
              <a:t>Advocacy/Education v. Lobbying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altLang="en-US" dirty="0">
                <a:latin typeface="Times" pitchFamily="18" charset="0"/>
                <a:cs typeface="Times" pitchFamily="18" charset="0"/>
              </a:rPr>
              <a:t>Cannot lobby while “on the job”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altLang="en-US" dirty="0">
                <a:latin typeface="Times" pitchFamily="18" charset="0"/>
                <a:cs typeface="Times" pitchFamily="18" charset="0"/>
              </a:rPr>
              <a:t>Lunch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altLang="en-US" dirty="0">
                <a:latin typeface="Times" pitchFamily="18" charset="0"/>
                <a:cs typeface="Times" pitchFamily="18" charset="0"/>
              </a:rPr>
              <a:t>Weekends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endParaRPr lang="en-US" altLang="en-US" dirty="0">
              <a:latin typeface="Times" pitchFamily="18" charset="0"/>
              <a:cs typeface="Times" pitchFamily="18" charset="0"/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altLang="en-US" dirty="0">
                <a:latin typeface="Times" pitchFamily="18" charset="0"/>
                <a:cs typeface="Times" pitchFamily="18" charset="0"/>
              </a:rPr>
              <a:t>Cannot ask the FDA to pass the “rule” (regulation).</a:t>
            </a:r>
          </a:p>
          <a:p>
            <a:pPr lvl="1" eaLnBrk="1" hangingPunct="1"/>
            <a:r>
              <a:rPr lang="en-US" altLang="en-US" dirty="0"/>
              <a:t>Specific FDA regulation</a:t>
            </a:r>
          </a:p>
          <a:p>
            <a:pPr lvl="1" eaLnBrk="1" hangingPunct="1"/>
            <a:endParaRPr lang="en-US" altLang="en-US" dirty="0"/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r>
              <a:rPr lang="en-US" altLang="en-US" dirty="0">
                <a:latin typeface="Times" pitchFamily="18" charset="0"/>
                <a:cs typeface="Times" pitchFamily="18" charset="0"/>
              </a:rPr>
              <a:t>Cannot ask a legislator (federal or state) to support any bill or proposed regulation.</a:t>
            </a:r>
          </a:p>
          <a:p>
            <a:pPr lvl="1" eaLnBrk="1" hangingPunct="1"/>
            <a:r>
              <a:rPr lang="en-US" altLang="en-US" dirty="0"/>
              <a:t>Specific legislation</a:t>
            </a:r>
          </a:p>
        </p:txBody>
      </p:sp>
    </p:spTree>
    <p:extLst>
      <p:ext uri="{BB962C8B-B14F-4D97-AF65-F5344CB8AC3E}">
        <p14:creationId xmlns:p14="http://schemas.microsoft.com/office/powerpoint/2010/main" val="2270345387"/>
      </p:ext>
    </p:extLst>
  </p:cSld>
  <p:clrMapOvr>
    <a:masterClrMapping/>
  </p:clrMapOvr>
</p:sld>
</file>

<file path=ppt/theme/theme1.xml><?xml version="1.0" encoding="utf-8"?>
<a:theme xmlns:a="http://schemas.openxmlformats.org/drawingml/2006/main" name="MTCP_Template2016">
  <a:themeElements>
    <a:clrScheme name="make smoking history">
      <a:dk1>
        <a:srgbClr val="000000"/>
      </a:dk1>
      <a:lt1>
        <a:srgbClr val="FFFFFF"/>
      </a:lt1>
      <a:dk2>
        <a:srgbClr val="000000"/>
      </a:dk2>
      <a:lt2>
        <a:srgbClr val="E0EFF8"/>
      </a:lt2>
      <a:accent1>
        <a:srgbClr val="CCE3F3"/>
      </a:accent1>
      <a:accent2>
        <a:srgbClr val="034C7C"/>
      </a:accent2>
      <a:accent3>
        <a:srgbClr val="4C98D1"/>
      </a:accent3>
      <a:accent4>
        <a:srgbClr val="99C500"/>
      </a:accent4>
      <a:accent5>
        <a:srgbClr val="000000"/>
      </a:accent5>
      <a:accent6>
        <a:srgbClr val="2D2D8A"/>
      </a:accent6>
      <a:hlink>
        <a:srgbClr val="0000FF"/>
      </a:hlink>
      <a:folHlink>
        <a:srgbClr val="B300FF"/>
      </a:folHlink>
    </a:clrScheme>
    <a:fontScheme name="Default Design">
      <a:majorFont>
        <a:latin typeface="Book Antiqu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29FE4D210DD694B9C3A8E6FFA1B65BB" ma:contentTypeVersion="0" ma:contentTypeDescription="Create a new document." ma:contentTypeScope="" ma:versionID="4d810e1dc58039d76f934909e38a9f95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4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C4BFF24B-D697-4188-AF22-90C088BF2CA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66C75EC-47FD-4245-8E8B-B125614BE5A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47B3DDAA-394D-406F-82CD-603160C3741E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  <ds:schemaRef ds:uri="http://schemas.microsoft.com/office/infopath/2007/PartnerControls"/>
  </ds:schemaRefs>
</ds:datastoreItem>
</file>

<file path=customXml/itemProps4.xml><?xml version="1.0" encoding="utf-8"?>
<ds:datastoreItem xmlns:ds="http://schemas.openxmlformats.org/officeDocument/2006/customXml" ds:itemID="{6B7E5140-3344-47AB-98BC-367500FF40F9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MTCP_Template2016</Template>
  <TotalTime>473</TotalTime>
  <Words>596</Words>
  <Application>Microsoft Office PowerPoint</Application>
  <PresentationFormat>On-screen Show (4:3)</PresentationFormat>
  <Paragraphs>91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Book Antiqua</vt:lpstr>
      <vt:lpstr>Calibri</vt:lpstr>
      <vt:lpstr>Tahoma</vt:lpstr>
      <vt:lpstr>Times</vt:lpstr>
      <vt:lpstr>MTCP_Template2016</vt:lpstr>
      <vt:lpstr>FDA Rulemaking process</vt:lpstr>
      <vt:lpstr>FDA’s Proposed Rule</vt:lpstr>
      <vt:lpstr>How do I submit comments?</vt:lpstr>
      <vt:lpstr>Is there a correct form for comments?  </vt:lpstr>
      <vt:lpstr>Tips for public comments.  </vt:lpstr>
      <vt:lpstr>What the FDA can learn from us!</vt:lpstr>
      <vt:lpstr>Advocacy/education  vs. education</vt:lpstr>
      <vt:lpstr>Advocacy/Education vs. Lobbying</vt:lpstr>
      <vt:lpstr>Advocacy/Education v. Lobbying</vt:lpstr>
      <vt:lpstr>Advocacy/Education v. Lobbying - Examples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Palame</dc:creator>
  <cp:lastModifiedBy>Sarah</cp:lastModifiedBy>
  <cp:revision>79</cp:revision>
  <cp:lastPrinted>2016-02-04T16:02:46Z</cp:lastPrinted>
  <dcterms:created xsi:type="dcterms:W3CDTF">2016-05-11T20:24:21Z</dcterms:created>
  <dcterms:modified xsi:type="dcterms:W3CDTF">2022-06-21T18:39:19Z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Document</vt:lpwstr>
  </property>
  <property fmtid="{D5CDD505-2E9C-101B-9397-08002B2CF9AE}" pid="3" name="Subject">
    <vt:lpwstr/>
  </property>
  <property fmtid="{D5CDD505-2E9C-101B-9397-08002B2CF9AE}" pid="4" name="Keywords">
    <vt:lpwstr/>
  </property>
  <property fmtid="{D5CDD505-2E9C-101B-9397-08002B2CF9AE}" pid="5" name="_Author">
    <vt:lpwstr>Nancy Lyons</vt:lpwstr>
  </property>
  <property fmtid="{D5CDD505-2E9C-101B-9397-08002B2CF9AE}" pid="6" name="_Category">
    <vt:lpwstr/>
  </property>
  <property fmtid="{D5CDD505-2E9C-101B-9397-08002B2CF9AE}" pid="7" name="Slides">
    <vt:lpwstr>36</vt:lpwstr>
  </property>
  <property fmtid="{D5CDD505-2E9C-101B-9397-08002B2CF9AE}" pid="8" name="Categories">
    <vt:lpwstr/>
  </property>
  <property fmtid="{D5CDD505-2E9C-101B-9397-08002B2CF9AE}" pid="9" name="Approval Level">
    <vt:lpwstr/>
  </property>
  <property fmtid="{D5CDD505-2E9C-101B-9397-08002B2CF9AE}" pid="10" name="_Comments">
    <vt:lpwstr/>
  </property>
  <property fmtid="{D5CDD505-2E9C-101B-9397-08002B2CF9AE}" pid="11" name="Assigned To">
    <vt:lpwstr/>
  </property>
</Properties>
</file>