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9"/>
  </p:notesMasterIdLst>
  <p:handoutMasterIdLst>
    <p:handoutMasterId r:id="rId10"/>
  </p:handout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notesViewPr>
    <p:cSldViewPr snapToGrid="0">
      <p:cViewPr varScale="1">
        <p:scale>
          <a:sx n="65" d="100"/>
          <a:sy n="65" d="100"/>
        </p:scale>
        <p:origin x="1762"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FE67228F-2B93-FCE0-9230-D9536DF7D7D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B5B77A9-3D63-4501-BAAC-EEF870717F78}" type="datetimeFigureOut">
              <a:rPr lang="en-US" smtClean="0"/>
              <a:t>6/21/2022</a:t>
            </a:fld>
            <a:endParaRPr lang="en-US" dirty="0"/>
          </a:p>
        </p:txBody>
      </p:sp>
      <p:sp>
        <p:nvSpPr>
          <p:cNvPr id="5" name="Slide Number Placeholder 4">
            <a:extLst>
              <a:ext uri="{FF2B5EF4-FFF2-40B4-BE49-F238E27FC236}">
                <a16:creationId xmlns:a16="http://schemas.microsoft.com/office/drawing/2014/main" id="{E95A76EE-5C1E-39F5-5E19-544395985A9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C40B658-953E-441B-A513-BC89C47728D0}" type="slidenum">
              <a:rPr lang="en-US" smtClean="0"/>
              <a:t>‹#›</a:t>
            </a:fld>
            <a:endParaRPr lang="en-US" dirty="0"/>
          </a:p>
        </p:txBody>
      </p:sp>
    </p:spTree>
    <p:extLst>
      <p:ext uri="{BB962C8B-B14F-4D97-AF65-F5344CB8AC3E}">
        <p14:creationId xmlns:p14="http://schemas.microsoft.com/office/powerpoint/2010/main" val="9581534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8A5664-210F-4D6A-8570-FAE09F73349A}" type="datetimeFigureOut">
              <a:rPr lang="en-US" smtClean="0"/>
              <a:t>6/21/2022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111531-2EE1-4EE6-83CD-D7052D9A33B2}" type="slidenum">
              <a:rPr lang="en-US" smtClean="0"/>
              <a:t>‹#›</a:t>
            </a:fld>
            <a:endParaRPr lang="en-US" dirty="0"/>
          </a:p>
        </p:txBody>
      </p:sp>
    </p:spTree>
    <p:extLst>
      <p:ext uri="{BB962C8B-B14F-4D97-AF65-F5344CB8AC3E}">
        <p14:creationId xmlns:p14="http://schemas.microsoft.com/office/powerpoint/2010/main" val="33270499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6/21/2022</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6/21/2022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6/21/2022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6/21/2022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6/21/2022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6/21/2022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6/21/2022</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6/21/2022</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accessdata.fda.gov/scripts/oce/inspections/oce_insp_searching.cf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ITTF@dor.state.ma.u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ITTF@dor.state.ma.u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DE3CC-3799-C375-E362-F1E85D9A39AD}"/>
              </a:ext>
            </a:extLst>
          </p:cNvPr>
          <p:cNvSpPr>
            <a:spLocks noGrp="1"/>
          </p:cNvSpPr>
          <p:nvPr>
            <p:ph type="ctrTitle"/>
          </p:nvPr>
        </p:nvSpPr>
        <p:spPr>
          <a:xfrm>
            <a:off x="2417779" y="802298"/>
            <a:ext cx="8637073" cy="902215"/>
          </a:xfrm>
        </p:spPr>
        <p:txBody>
          <a:bodyPr>
            <a:normAutofit/>
          </a:bodyPr>
          <a:lstStyle/>
          <a:p>
            <a:pPr algn="ctr"/>
            <a:r>
              <a:rPr lang="en-US" sz="3200" dirty="0"/>
              <a:t>FOOD AND DRUG ADMINISTRATION (FDA)</a:t>
            </a:r>
          </a:p>
        </p:txBody>
      </p:sp>
      <p:sp>
        <p:nvSpPr>
          <p:cNvPr id="3" name="Subtitle 2">
            <a:extLst>
              <a:ext uri="{FF2B5EF4-FFF2-40B4-BE49-F238E27FC236}">
                <a16:creationId xmlns:a16="http://schemas.microsoft.com/office/drawing/2014/main" id="{58E6F471-4178-226D-D42D-A7C6B57EE646}"/>
              </a:ext>
            </a:extLst>
          </p:cNvPr>
          <p:cNvSpPr>
            <a:spLocks noGrp="1"/>
          </p:cNvSpPr>
          <p:nvPr>
            <p:ph type="subTitle" idx="1"/>
          </p:nvPr>
        </p:nvSpPr>
        <p:spPr>
          <a:xfrm>
            <a:off x="2728498" y="3542190"/>
            <a:ext cx="8637072" cy="2786558"/>
          </a:xfrm>
        </p:spPr>
        <p:txBody>
          <a:bodyPr>
            <a:normAutofit/>
          </a:bodyPr>
          <a:lstStyle/>
          <a:p>
            <a:r>
              <a:rPr lang="en-US" b="0" i="0" dirty="0">
                <a:solidFill>
                  <a:srgbClr val="333333"/>
                </a:solidFill>
                <a:effectLst/>
                <a:latin typeface="Georgia" panose="02040502050405020303" pitchFamily="18" charset="0"/>
              </a:rPr>
              <a:t>The Family Smoking Prevention and Tobacco Control Act became law on June 22, 2009, granting FDA authority to regulate the manufacture, marketing, and distribution of tobacco products to protect the public health generally and to reduce tobacco use by minors.</a:t>
            </a:r>
          </a:p>
          <a:p>
            <a:endParaRPr lang="en-US" dirty="0">
              <a:solidFill>
                <a:srgbClr val="333333"/>
              </a:solidFill>
              <a:latin typeface="Georgia" panose="02040502050405020303" pitchFamily="18" charset="0"/>
            </a:endParaRPr>
          </a:p>
          <a:p>
            <a:endParaRPr lang="en-US" dirty="0">
              <a:solidFill>
                <a:srgbClr val="333333"/>
              </a:solidFill>
              <a:latin typeface="Georgia" panose="02040502050405020303" pitchFamily="18" charset="0"/>
            </a:endParaRPr>
          </a:p>
          <a:p>
            <a:endParaRPr lang="en-US" dirty="0"/>
          </a:p>
        </p:txBody>
      </p:sp>
    </p:spTree>
    <p:extLst>
      <p:ext uri="{BB962C8B-B14F-4D97-AF65-F5344CB8AC3E}">
        <p14:creationId xmlns:p14="http://schemas.microsoft.com/office/powerpoint/2010/main" val="1266021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74C09-08B9-AF99-3798-A274938D3026}"/>
              </a:ext>
            </a:extLst>
          </p:cNvPr>
          <p:cNvSpPr>
            <a:spLocks noGrp="1"/>
          </p:cNvSpPr>
          <p:nvPr>
            <p:ph type="title"/>
          </p:nvPr>
        </p:nvSpPr>
        <p:spPr>
          <a:xfrm>
            <a:off x="1451579" y="804519"/>
            <a:ext cx="9603275" cy="864483"/>
          </a:xfrm>
        </p:spPr>
        <p:txBody>
          <a:bodyPr>
            <a:normAutofit/>
          </a:bodyPr>
          <a:lstStyle/>
          <a:p>
            <a:pPr algn="ctr"/>
            <a:r>
              <a:rPr lang="en-US" dirty="0"/>
              <a:t>FDA COMPLIANCE CHECKS</a:t>
            </a:r>
          </a:p>
        </p:txBody>
      </p:sp>
      <p:sp>
        <p:nvSpPr>
          <p:cNvPr id="3" name="Content Placeholder 2">
            <a:extLst>
              <a:ext uri="{FF2B5EF4-FFF2-40B4-BE49-F238E27FC236}">
                <a16:creationId xmlns:a16="http://schemas.microsoft.com/office/drawing/2014/main" id="{DE8E2591-1AD9-C7B8-44CD-AEA1701D9B93}"/>
              </a:ext>
            </a:extLst>
          </p:cNvPr>
          <p:cNvSpPr>
            <a:spLocks noGrp="1"/>
          </p:cNvSpPr>
          <p:nvPr>
            <p:ph idx="1"/>
          </p:nvPr>
        </p:nvSpPr>
        <p:spPr>
          <a:xfrm>
            <a:off x="1451579" y="2015732"/>
            <a:ext cx="9603275" cy="4037749"/>
          </a:xfrm>
        </p:spPr>
        <p:txBody>
          <a:bodyPr>
            <a:normAutofit fontScale="85000" lnSpcReduction="10000"/>
          </a:bodyPr>
          <a:lstStyle/>
          <a:p>
            <a:r>
              <a:rPr lang="en-US" dirty="0"/>
              <a:t>Compliance checks are conducted on the sale of cigarettes, smokeless and vapes, similar to those done in Massachusetts by local boards of health and regional MTCP funded tobacco programs.</a:t>
            </a:r>
          </a:p>
          <a:p>
            <a:r>
              <a:rPr lang="en-US" dirty="0"/>
              <a:t>If a store sells during an FDA compliance </a:t>
            </a:r>
            <a:r>
              <a:rPr lang="en-US" dirty="0" err="1"/>
              <a:t>che</a:t>
            </a:r>
            <a:r>
              <a:rPr lang="en-US" dirty="0"/>
              <a:t>, there are rechecks until there is no longer a sale.</a:t>
            </a:r>
          </a:p>
          <a:p>
            <a:r>
              <a:rPr lang="en-US" dirty="0"/>
              <a:t>All enforcement is handled at the federal level. Monthly, MHOA will send notification to boards of health that have had violations by their retailers.  </a:t>
            </a:r>
          </a:p>
          <a:p>
            <a:r>
              <a:rPr lang="en-US" dirty="0"/>
              <a:t>Enforcement by local boards of health is not recommended, however, the BoH can call in a retailer who violated to explain what happened and the measures they are taking to prevent future sales.</a:t>
            </a:r>
          </a:p>
          <a:p>
            <a:r>
              <a:rPr lang="en-US" dirty="0"/>
              <a:t>Compliance check history can be viewed by municipality at:</a:t>
            </a:r>
          </a:p>
          <a:p>
            <a:pPr marL="0" indent="0">
              <a:buNone/>
            </a:pPr>
            <a:r>
              <a:rPr lang="en-US" dirty="0"/>
              <a:t>    </a:t>
            </a:r>
            <a:r>
              <a:rPr lang="en-US" dirty="0">
                <a:hlinkClick r:id="rId2"/>
              </a:rPr>
              <a:t>https://www.accessdata.fda.gov/scripts/oce/inspections/oce_insp_searching.cfm</a:t>
            </a:r>
            <a:endParaRPr lang="en-US" dirty="0"/>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3315306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45E4D-12BC-49B8-A2B8-F5915D86757F}"/>
              </a:ext>
            </a:extLst>
          </p:cNvPr>
          <p:cNvSpPr>
            <a:spLocks noGrp="1"/>
          </p:cNvSpPr>
          <p:nvPr>
            <p:ph type="title"/>
          </p:nvPr>
        </p:nvSpPr>
        <p:spPr/>
        <p:txBody>
          <a:bodyPr/>
          <a:lstStyle/>
          <a:p>
            <a:pPr algn="ctr"/>
            <a:r>
              <a:rPr lang="en-US" dirty="0"/>
              <a:t>FDA CIVIL MONETARY PENALTIES</a:t>
            </a:r>
          </a:p>
        </p:txBody>
      </p:sp>
      <p:graphicFrame>
        <p:nvGraphicFramePr>
          <p:cNvPr id="4" name="Content Placeholder 3">
            <a:extLst>
              <a:ext uri="{FF2B5EF4-FFF2-40B4-BE49-F238E27FC236}">
                <a16:creationId xmlns:a16="http://schemas.microsoft.com/office/drawing/2014/main" id="{8DD4A754-B735-803C-4B98-7BEE374CF637}"/>
              </a:ext>
            </a:extLst>
          </p:cNvPr>
          <p:cNvGraphicFramePr>
            <a:graphicFrameLocks noGrp="1"/>
          </p:cNvGraphicFramePr>
          <p:nvPr>
            <p:ph idx="1"/>
          </p:nvPr>
        </p:nvGraphicFramePr>
        <p:xfrm>
          <a:off x="2887694" y="2216944"/>
          <a:ext cx="6730936" cy="3048000"/>
        </p:xfrm>
        <a:graphic>
          <a:graphicData uri="http://schemas.openxmlformats.org/drawingml/2006/table">
            <a:tbl>
              <a:tblPr/>
              <a:tblGrid>
                <a:gridCol w="3365468">
                  <a:extLst>
                    <a:ext uri="{9D8B030D-6E8A-4147-A177-3AD203B41FA5}">
                      <a16:colId xmlns:a16="http://schemas.microsoft.com/office/drawing/2014/main" val="1080668820"/>
                    </a:ext>
                  </a:extLst>
                </a:gridCol>
                <a:gridCol w="3365468">
                  <a:extLst>
                    <a:ext uri="{9D8B030D-6E8A-4147-A177-3AD203B41FA5}">
                      <a16:colId xmlns:a16="http://schemas.microsoft.com/office/drawing/2014/main" val="4281576267"/>
                    </a:ext>
                  </a:extLst>
                </a:gridCol>
              </a:tblGrid>
              <a:tr h="0">
                <a:tc>
                  <a:txBody>
                    <a:bodyPr/>
                    <a:lstStyle/>
                    <a:p>
                      <a:pPr algn="l" fontAlgn="b"/>
                      <a:r>
                        <a:rPr lang="en-US" dirty="0">
                          <a:effectLst/>
                        </a:rPr>
                        <a:t>Number of Regulation Violations</a:t>
                      </a:r>
                    </a:p>
                  </a:txBody>
                  <a:tcPr marL="60960" marR="60960" marT="60960" marB="60960" anchor="b">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F02E01"/>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algn="l" fontAlgn="b"/>
                      <a:r>
                        <a:rPr lang="en-US" dirty="0">
                          <a:effectLst/>
                        </a:rPr>
                        <a:t>CMP Amount</a:t>
                      </a:r>
                    </a:p>
                  </a:txBody>
                  <a:tcPr marL="60960" marR="60960" marT="60960" marB="60960" anchor="b">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503001"/>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2445154657"/>
                  </a:ext>
                </a:extLst>
              </a:tr>
              <a:tr h="0">
                <a:tc>
                  <a:txBody>
                    <a:bodyPr/>
                    <a:lstStyle/>
                    <a:p>
                      <a:pPr fontAlgn="t"/>
                      <a:r>
                        <a:rPr lang="en-US" dirty="0">
                          <a:effectLst/>
                        </a:rPr>
                        <a:t>1</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9F9F9"/>
                    </a:solidFill>
                  </a:tcPr>
                </a:tc>
                <a:tc>
                  <a:txBody>
                    <a:bodyPr/>
                    <a:lstStyle/>
                    <a:p>
                      <a:pPr fontAlgn="t"/>
                      <a:r>
                        <a:rPr lang="en-US" dirty="0">
                          <a:effectLst/>
                        </a:rPr>
                        <a:t>$0 (CTP will send a Warning Letter)</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1709547261"/>
                  </a:ext>
                </a:extLst>
              </a:tr>
              <a:tr h="0">
                <a:tc>
                  <a:txBody>
                    <a:bodyPr/>
                    <a:lstStyle/>
                    <a:p>
                      <a:pPr fontAlgn="t"/>
                      <a:r>
                        <a:rPr lang="en-US" dirty="0">
                          <a:effectLst/>
                        </a:rPr>
                        <a:t>2 within a 12-month period</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fontAlgn="t"/>
                      <a:r>
                        <a:rPr lang="en-US" dirty="0">
                          <a:effectLst/>
                        </a:rPr>
                        <a:t>$320</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255905052"/>
                  </a:ext>
                </a:extLst>
              </a:tr>
              <a:tr h="0">
                <a:tc>
                  <a:txBody>
                    <a:bodyPr/>
                    <a:lstStyle/>
                    <a:p>
                      <a:pPr fontAlgn="t"/>
                      <a:r>
                        <a:rPr lang="en-US" dirty="0">
                          <a:effectLst/>
                        </a:rPr>
                        <a:t>3 within a 24-month period</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9F9F9"/>
                    </a:solidFill>
                  </a:tcPr>
                </a:tc>
                <a:tc>
                  <a:txBody>
                    <a:bodyPr/>
                    <a:lstStyle/>
                    <a:p>
                      <a:pPr fontAlgn="t"/>
                      <a:r>
                        <a:rPr lang="en-US" dirty="0">
                          <a:effectLst/>
                        </a:rPr>
                        <a:t>$638</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973927012"/>
                  </a:ext>
                </a:extLst>
              </a:tr>
              <a:tr h="0">
                <a:tc>
                  <a:txBody>
                    <a:bodyPr/>
                    <a:lstStyle/>
                    <a:p>
                      <a:pPr fontAlgn="t"/>
                      <a:r>
                        <a:rPr lang="en-US" dirty="0">
                          <a:effectLst/>
                        </a:rPr>
                        <a:t>4 within a 24-month period</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fontAlgn="t"/>
                      <a:r>
                        <a:rPr lang="en-US" dirty="0">
                          <a:effectLst/>
                        </a:rPr>
                        <a:t>$2,559</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2269639270"/>
                  </a:ext>
                </a:extLst>
              </a:tr>
              <a:tr h="0">
                <a:tc>
                  <a:txBody>
                    <a:bodyPr/>
                    <a:lstStyle/>
                    <a:p>
                      <a:pPr fontAlgn="t"/>
                      <a:r>
                        <a:rPr lang="en-US" dirty="0">
                          <a:effectLst/>
                        </a:rPr>
                        <a:t>5 within a 36-month period</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9F9F9"/>
                    </a:solidFill>
                  </a:tcPr>
                </a:tc>
                <a:tc>
                  <a:txBody>
                    <a:bodyPr/>
                    <a:lstStyle/>
                    <a:p>
                      <a:pPr fontAlgn="t"/>
                      <a:r>
                        <a:rPr lang="en-US" dirty="0">
                          <a:effectLst/>
                        </a:rPr>
                        <a:t>$6,397</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1157350038"/>
                  </a:ext>
                </a:extLst>
              </a:tr>
              <a:tr h="0">
                <a:tc>
                  <a:txBody>
                    <a:bodyPr/>
                    <a:lstStyle/>
                    <a:p>
                      <a:pPr fontAlgn="t"/>
                      <a:r>
                        <a:rPr lang="en-US" dirty="0">
                          <a:effectLst/>
                        </a:rPr>
                        <a:t>6 within a 48-month period</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fontAlgn="t"/>
                      <a:r>
                        <a:rPr lang="en-US" dirty="0">
                          <a:effectLst/>
                        </a:rPr>
                        <a:t>$12,794</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913074172"/>
                  </a:ext>
                </a:extLst>
              </a:tr>
            </a:tbl>
          </a:graphicData>
        </a:graphic>
      </p:graphicFrame>
    </p:spTree>
    <p:extLst>
      <p:ext uri="{BB962C8B-B14F-4D97-AF65-F5344CB8AC3E}">
        <p14:creationId xmlns:p14="http://schemas.microsoft.com/office/powerpoint/2010/main" val="2861706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8EA1F-80EC-59DA-AB20-F2CB93353F6F}"/>
              </a:ext>
            </a:extLst>
          </p:cNvPr>
          <p:cNvSpPr>
            <a:spLocks noGrp="1"/>
          </p:cNvSpPr>
          <p:nvPr>
            <p:ph type="title"/>
          </p:nvPr>
        </p:nvSpPr>
        <p:spPr/>
        <p:txBody>
          <a:bodyPr/>
          <a:lstStyle/>
          <a:p>
            <a:pPr algn="ctr"/>
            <a:r>
              <a:rPr lang="en-US" dirty="0"/>
              <a:t>Department of Revenue (DOR)</a:t>
            </a:r>
          </a:p>
        </p:txBody>
      </p:sp>
      <p:sp>
        <p:nvSpPr>
          <p:cNvPr id="3" name="Content Placeholder 2">
            <a:extLst>
              <a:ext uri="{FF2B5EF4-FFF2-40B4-BE49-F238E27FC236}">
                <a16:creationId xmlns:a16="http://schemas.microsoft.com/office/drawing/2014/main" id="{F067AE6B-2546-60AC-D1BC-32A3C2B68560}"/>
              </a:ext>
            </a:extLst>
          </p:cNvPr>
          <p:cNvSpPr>
            <a:spLocks noGrp="1"/>
          </p:cNvSpPr>
          <p:nvPr>
            <p:ph idx="1"/>
          </p:nvPr>
        </p:nvSpPr>
        <p:spPr/>
        <p:txBody>
          <a:bodyPr/>
          <a:lstStyle/>
          <a:p>
            <a:r>
              <a:rPr lang="en-US" dirty="0"/>
              <a:t>The DOR does unannounced inspections of retailers, sometimes based on complaints or tips.</a:t>
            </a:r>
          </a:p>
          <a:p>
            <a:r>
              <a:rPr lang="en-US" dirty="0"/>
              <a:t>Their concern is with taxation issues.  Retailers are required to retain invoices as proof that Massachusetts state excise tax has been paid.</a:t>
            </a:r>
          </a:p>
          <a:p>
            <a:r>
              <a:rPr lang="en-US" dirty="0"/>
              <a:t>Only cigarettes have a tax stamp on the packaging, but vape products (including non-nicotine), cigars, loose tobacco, spit tobacco are also taxed at varying amounts.</a:t>
            </a:r>
          </a:p>
        </p:txBody>
      </p:sp>
    </p:spTree>
    <p:extLst>
      <p:ext uri="{BB962C8B-B14F-4D97-AF65-F5344CB8AC3E}">
        <p14:creationId xmlns:p14="http://schemas.microsoft.com/office/powerpoint/2010/main" val="1631867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B2B4B-919D-B918-0F46-CB6A16A9055C}"/>
              </a:ext>
            </a:extLst>
          </p:cNvPr>
          <p:cNvSpPr>
            <a:spLocks noGrp="1"/>
          </p:cNvSpPr>
          <p:nvPr>
            <p:ph type="title"/>
          </p:nvPr>
        </p:nvSpPr>
        <p:spPr/>
        <p:txBody>
          <a:bodyPr/>
          <a:lstStyle/>
          <a:p>
            <a:pPr algn="ctr"/>
            <a:r>
              <a:rPr lang="en-US" dirty="0"/>
              <a:t>When to contact THE dor</a:t>
            </a:r>
          </a:p>
        </p:txBody>
      </p:sp>
      <p:sp>
        <p:nvSpPr>
          <p:cNvPr id="3" name="Content Placeholder 2">
            <a:extLst>
              <a:ext uri="{FF2B5EF4-FFF2-40B4-BE49-F238E27FC236}">
                <a16:creationId xmlns:a16="http://schemas.microsoft.com/office/drawing/2014/main" id="{1A7594A3-7FE3-88CA-09C3-007A476B9930}"/>
              </a:ext>
            </a:extLst>
          </p:cNvPr>
          <p:cNvSpPr>
            <a:spLocks noGrp="1"/>
          </p:cNvSpPr>
          <p:nvPr>
            <p:ph idx="1"/>
          </p:nvPr>
        </p:nvSpPr>
        <p:spPr>
          <a:xfrm>
            <a:off x="1451579" y="2015732"/>
            <a:ext cx="9603275" cy="4037749"/>
          </a:xfrm>
        </p:spPr>
        <p:txBody>
          <a:bodyPr>
            <a:normAutofit fontScale="92500"/>
          </a:bodyPr>
          <a:lstStyle/>
          <a:p>
            <a:r>
              <a:rPr lang="en-US" sz="1600" dirty="0"/>
              <a:t>Untaxed or out-of-state taxed cigarettes if you find at least 100 individual packs;</a:t>
            </a:r>
          </a:p>
          <a:p>
            <a:r>
              <a:rPr lang="en-US" sz="1600" dirty="0"/>
              <a:t>More than 100 cans/tins of smokeless tobacco;</a:t>
            </a:r>
          </a:p>
          <a:p>
            <a:r>
              <a:rPr lang="en-US" sz="1600" dirty="0"/>
              <a:t>More than 200 units of cigars;</a:t>
            </a:r>
          </a:p>
          <a:p>
            <a:r>
              <a:rPr lang="en-US" sz="1600" dirty="0"/>
              <a:t>More than 2000 units of vape products;</a:t>
            </a:r>
          </a:p>
          <a:p>
            <a:r>
              <a:rPr lang="en-US" sz="1600" dirty="0"/>
              <a:t>Report if you have an establishment that claims it is a smoking bar but cannot produce a valid DOR smoking bar license from DOR.</a:t>
            </a:r>
          </a:p>
          <a:p>
            <a:r>
              <a:rPr lang="en-US" sz="1600" dirty="0"/>
              <a:t>If you find an unusually large amount of untaxed and suspicious products email </a:t>
            </a:r>
            <a:r>
              <a:rPr lang="en-US" sz="1600" dirty="0">
                <a:hlinkClick r:id="rId2"/>
              </a:rPr>
              <a:t>ITTF@dor.state.ma.us</a:t>
            </a:r>
            <a:r>
              <a:rPr lang="en-US" sz="1600" dirty="0"/>
              <a:t>.  Summarize what you see and provide a cell phone number.  Someone will call you back and provide guidance as to what to do next.</a:t>
            </a:r>
          </a:p>
          <a:p>
            <a:r>
              <a:rPr lang="en-US" sz="1600" dirty="0"/>
              <a:t>If a retailer complains about another retailer selling cigarettes too inexpensively share the DOR contact information with the retailer so they can report a possible violation of minimum pricing on cigarettes.  DOR will do the enforcement.</a:t>
            </a:r>
          </a:p>
          <a:p>
            <a:endParaRPr lang="en-US" dirty="0"/>
          </a:p>
        </p:txBody>
      </p:sp>
    </p:spTree>
    <p:extLst>
      <p:ext uri="{BB962C8B-B14F-4D97-AF65-F5344CB8AC3E}">
        <p14:creationId xmlns:p14="http://schemas.microsoft.com/office/powerpoint/2010/main" val="3077102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80243-663D-819A-14C8-762C6C0068FB}"/>
              </a:ext>
            </a:extLst>
          </p:cNvPr>
          <p:cNvSpPr>
            <a:spLocks noGrp="1"/>
          </p:cNvSpPr>
          <p:nvPr>
            <p:ph type="title"/>
          </p:nvPr>
        </p:nvSpPr>
        <p:spPr/>
        <p:txBody>
          <a:bodyPr/>
          <a:lstStyle/>
          <a:p>
            <a:pPr algn="ctr"/>
            <a:r>
              <a:rPr lang="en-US" dirty="0"/>
              <a:t>WHAT THE DOR IS LIKELY TO DO IF THEY OBSERVE A VIOLATION</a:t>
            </a:r>
          </a:p>
        </p:txBody>
      </p:sp>
      <p:sp>
        <p:nvSpPr>
          <p:cNvPr id="3" name="Content Placeholder 2">
            <a:extLst>
              <a:ext uri="{FF2B5EF4-FFF2-40B4-BE49-F238E27FC236}">
                <a16:creationId xmlns:a16="http://schemas.microsoft.com/office/drawing/2014/main" id="{A88728BA-205B-33CF-6622-D864692B2039}"/>
              </a:ext>
            </a:extLst>
          </p:cNvPr>
          <p:cNvSpPr>
            <a:spLocks noGrp="1"/>
          </p:cNvSpPr>
          <p:nvPr>
            <p:ph idx="1"/>
          </p:nvPr>
        </p:nvSpPr>
        <p:spPr/>
        <p:txBody>
          <a:bodyPr>
            <a:normAutofit fontScale="85000" lnSpcReduction="20000"/>
          </a:bodyPr>
          <a:lstStyle/>
          <a:p>
            <a:r>
              <a:rPr lang="en-US" dirty="0"/>
              <a:t>DOR can confiscate products.  Boards of Health should not confiscate, but can instruct the retailer to package up the products, tape them closed, sign and date over the tape to detect if they’ve been opened.</a:t>
            </a:r>
          </a:p>
          <a:p>
            <a:r>
              <a:rPr lang="en-US" dirty="0"/>
              <a:t>It is recommended that photographs be taken of all untaxed and suspicious products prior to boxing them up.</a:t>
            </a:r>
          </a:p>
          <a:p>
            <a:r>
              <a:rPr lang="en-US" dirty="0"/>
              <a:t>DOR will not confiscate properly documented taxed items that are in violation of the state flavor restriction.</a:t>
            </a:r>
          </a:p>
          <a:p>
            <a:pPr marL="0" indent="0">
              <a:buNone/>
            </a:pPr>
            <a:r>
              <a:rPr lang="en-US" dirty="0"/>
              <a:t>	- DOR does not enforce for flavor.</a:t>
            </a:r>
          </a:p>
          <a:p>
            <a:r>
              <a:rPr lang="en-US" dirty="0"/>
              <a:t>If the DOR confiscates, issues a warning or a suspension to a retailer, you will be notified by MTCP with a copy of the letter to the retailer from the DOR.  The suspension will only be on the product in violation, not all tobacco/vape products (i.e. cigars not taxed will result in a suspension of the cigar and other tobacco product license issued by the DOR).  No local action </a:t>
            </a:r>
            <a:r>
              <a:rPr lang="en-US"/>
              <a:t>is required on your part.</a:t>
            </a:r>
            <a:endParaRPr lang="en-US" dirty="0"/>
          </a:p>
        </p:txBody>
      </p:sp>
    </p:spTree>
    <p:extLst>
      <p:ext uri="{BB962C8B-B14F-4D97-AF65-F5344CB8AC3E}">
        <p14:creationId xmlns:p14="http://schemas.microsoft.com/office/powerpoint/2010/main" val="2930443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47EF7-C210-0A38-8C6D-B3A1DBA600ED}"/>
              </a:ext>
            </a:extLst>
          </p:cNvPr>
          <p:cNvSpPr>
            <a:spLocks noGrp="1"/>
          </p:cNvSpPr>
          <p:nvPr>
            <p:ph type="title"/>
          </p:nvPr>
        </p:nvSpPr>
        <p:spPr/>
        <p:txBody>
          <a:bodyPr/>
          <a:lstStyle/>
          <a:p>
            <a:pPr algn="ctr"/>
            <a:r>
              <a:rPr lang="en-US" dirty="0"/>
              <a:t>Steps in contacting the dor</a:t>
            </a:r>
          </a:p>
        </p:txBody>
      </p:sp>
      <p:sp>
        <p:nvSpPr>
          <p:cNvPr id="3" name="Content Placeholder 2">
            <a:extLst>
              <a:ext uri="{FF2B5EF4-FFF2-40B4-BE49-F238E27FC236}">
                <a16:creationId xmlns:a16="http://schemas.microsoft.com/office/drawing/2014/main" id="{A1FB8EFD-6B17-E6B2-9593-834DB4B49A31}"/>
              </a:ext>
            </a:extLst>
          </p:cNvPr>
          <p:cNvSpPr>
            <a:spLocks noGrp="1"/>
          </p:cNvSpPr>
          <p:nvPr>
            <p:ph idx="1"/>
          </p:nvPr>
        </p:nvSpPr>
        <p:spPr/>
        <p:txBody>
          <a:bodyPr/>
          <a:lstStyle/>
          <a:p>
            <a:r>
              <a:rPr lang="en-US" dirty="0"/>
              <a:t>Ask the retailer to remove any untaxed products from the sales floor and secure it in sealed boxes with the date and signature of the manager over the seal on the boxes.  </a:t>
            </a:r>
          </a:p>
          <a:p>
            <a:r>
              <a:rPr lang="en-US" dirty="0"/>
              <a:t>Complete the ITTF form located online at DOR Illegal Tobacco Task Force at Mass.gov.  Email the form to </a:t>
            </a:r>
            <a:r>
              <a:rPr lang="en-US" dirty="0">
                <a:hlinkClick r:id="rId2"/>
              </a:rPr>
              <a:t>ITTF@dor.state.ma.us</a:t>
            </a:r>
            <a:r>
              <a:rPr lang="en-US" dirty="0"/>
              <a:t>.</a:t>
            </a:r>
          </a:p>
          <a:p>
            <a:r>
              <a:rPr lang="en-US" dirty="0"/>
              <a:t>The form will be triaged at DOR for follow-up on their part.</a:t>
            </a:r>
          </a:p>
        </p:txBody>
      </p:sp>
    </p:spTree>
    <p:extLst>
      <p:ext uri="{BB962C8B-B14F-4D97-AF65-F5344CB8AC3E}">
        <p14:creationId xmlns:p14="http://schemas.microsoft.com/office/powerpoint/2010/main" val="331286810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TM10001114[[fn=Gallery]]</Template>
  <TotalTime>166</TotalTime>
  <Words>759</Words>
  <Application>Microsoft Office PowerPoint</Application>
  <PresentationFormat>Widescreen</PresentationFormat>
  <Paragraphs>48</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Georgia</vt:lpstr>
      <vt:lpstr>Gill Sans MT</vt:lpstr>
      <vt:lpstr>Gallery</vt:lpstr>
      <vt:lpstr>FOOD AND DRUG ADMINISTRATION (FDA)</vt:lpstr>
      <vt:lpstr>FDA COMPLIANCE CHECKS</vt:lpstr>
      <vt:lpstr>FDA CIVIL MONETARY PENALTIES</vt:lpstr>
      <vt:lpstr>Department of Revenue (DOR)</vt:lpstr>
      <vt:lpstr>When to contact THE dor</vt:lpstr>
      <vt:lpstr>WHAT THE DOR IS LIKELY TO DO IF THEY OBSERVE A VIOLATION</vt:lpstr>
      <vt:lpstr>Steps in contacting the dor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 AND DRUG ADMINISTRATION (FDA)</dc:title>
  <dc:creator>Sarah</dc:creator>
  <cp:lastModifiedBy>Sarah</cp:lastModifiedBy>
  <cp:revision>3</cp:revision>
  <dcterms:created xsi:type="dcterms:W3CDTF">2022-05-03T19:18:34Z</dcterms:created>
  <dcterms:modified xsi:type="dcterms:W3CDTF">2022-06-21T18:47:06Z</dcterms:modified>
</cp:coreProperties>
</file>